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439" r:id="rId2"/>
    <p:sldId id="544" r:id="rId3"/>
    <p:sldId id="551" r:id="rId4"/>
    <p:sldId id="552" r:id="rId5"/>
    <p:sldId id="546" r:id="rId6"/>
    <p:sldId id="547" r:id="rId7"/>
    <p:sldId id="554" r:id="rId8"/>
    <p:sldId id="581" r:id="rId9"/>
    <p:sldId id="582" r:id="rId10"/>
    <p:sldId id="557" r:id="rId11"/>
    <p:sldId id="549" r:id="rId12"/>
    <p:sldId id="580" r:id="rId13"/>
    <p:sldId id="559" r:id="rId14"/>
    <p:sldId id="555" r:id="rId15"/>
    <p:sldId id="563" r:id="rId16"/>
    <p:sldId id="576" r:id="rId17"/>
    <p:sldId id="573" r:id="rId18"/>
    <p:sldId id="565" r:id="rId19"/>
    <p:sldId id="571" r:id="rId20"/>
    <p:sldId id="567" r:id="rId21"/>
    <p:sldId id="566" r:id="rId22"/>
    <p:sldId id="564" r:id="rId23"/>
    <p:sldId id="560" r:id="rId24"/>
  </p:sldIdLst>
  <p:sldSz cx="10693400" cy="75565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40" userDrawn="1">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ri Turpeinen" initials="HT" lastIdx="6"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5B07"/>
    <a:srgbClr val="00079F"/>
    <a:srgbClr val="0002C9"/>
    <a:srgbClr val="477F24"/>
    <a:srgbClr val="65A1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5854" autoAdjust="0"/>
    <p:restoredTop sz="98642" autoAdjust="0"/>
  </p:normalViewPr>
  <p:slideViewPr>
    <p:cSldViewPr>
      <p:cViewPr varScale="1">
        <p:scale>
          <a:sx n="101" d="100"/>
          <a:sy n="101" d="100"/>
        </p:scale>
        <p:origin x="2272" y="208"/>
      </p:cViewPr>
      <p:guideLst>
        <p:guide orient="horz" pos="214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884B45-23B6-B34A-A94A-EF93FAF2B702}" type="datetimeFigureOut">
              <a:rPr lang="en-US" smtClean="0"/>
              <a:t>3/14/19</a:t>
            </a:fld>
            <a:endParaRPr lang="en-US" dirty="0"/>
          </a:p>
        </p:txBody>
      </p:sp>
      <p:sp>
        <p:nvSpPr>
          <p:cNvPr id="4" name="Slide Image Placeholder 3"/>
          <p:cNvSpPr>
            <a:spLocks noGrp="1" noRot="1" noChangeAspect="1"/>
          </p:cNvSpPr>
          <p:nvPr>
            <p:ph type="sldImg" idx="2"/>
          </p:nvPr>
        </p:nvSpPr>
        <p:spPr>
          <a:xfrm>
            <a:off x="1003300" y="685800"/>
            <a:ext cx="48514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6F36F0-AFD8-C844-A3F5-AE264A62CA5D}" type="slidenum">
              <a:rPr lang="en-US" smtClean="0"/>
              <a:t>‹#›</a:t>
            </a:fld>
            <a:endParaRPr lang="en-US" dirty="0"/>
          </a:p>
        </p:txBody>
      </p:sp>
    </p:spTree>
    <p:extLst>
      <p:ext uri="{BB962C8B-B14F-4D97-AF65-F5344CB8AC3E}">
        <p14:creationId xmlns:p14="http://schemas.microsoft.com/office/powerpoint/2010/main" val="365867044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7" name="Marcador de número de diapositiva 8"/>
          <p:cNvSpPr txBox="1">
            <a:spLocks/>
          </p:cNvSpPr>
          <p:nvPr userDrawn="1"/>
        </p:nvSpPr>
        <p:spPr>
          <a:xfrm>
            <a:off x="110835" y="7033834"/>
            <a:ext cx="854954" cy="238000"/>
          </a:xfrm>
          <a:prstGeom prst="rect">
            <a:avLst/>
          </a:prstGeom>
          <a:solidFill>
            <a:schemeClr val="tx1"/>
          </a:solidFill>
        </p:spPr>
        <p:txBody>
          <a:bodyPr vert="horz" wrap="none" lIns="0" tIns="0" rIns="116585" bIns="0" rtlCol="0" anchor="ctr"/>
          <a:lstStyle>
            <a:defPPr>
              <a:defRPr lang="en-US"/>
            </a:defPPr>
            <a:lvl1pPr marL="0" marR="0" indent="0" algn="r" defTabSz="914400" rtl="0" eaLnBrk="1" fontAlgn="auto" latinLnBrk="0" hangingPunct="1">
              <a:lnSpc>
                <a:spcPct val="100000"/>
              </a:lnSpc>
              <a:spcBef>
                <a:spcPts val="0"/>
              </a:spcBef>
              <a:spcAft>
                <a:spcPts val="0"/>
              </a:spcAft>
              <a:buClrTx/>
              <a:buSzTx/>
              <a:buFontTx/>
              <a:buNone/>
              <a:tabLst/>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147776-4371-4EAA-82C7-83935B06D2FB}" type="slidenum">
              <a:rPr lang="fi-FI" sz="1511" b="1" smtClean="0"/>
              <a:pPr/>
              <a:t>‹#›</a:t>
            </a:fld>
            <a:endParaRPr lang="fi-FI" sz="1511" b="1"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3/14/19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8" name="Marcador de número de diapositiva 8"/>
          <p:cNvSpPr txBox="1">
            <a:spLocks/>
          </p:cNvSpPr>
          <p:nvPr userDrawn="1"/>
        </p:nvSpPr>
        <p:spPr>
          <a:xfrm>
            <a:off x="110835" y="7033834"/>
            <a:ext cx="854954" cy="238000"/>
          </a:xfrm>
          <a:prstGeom prst="rect">
            <a:avLst/>
          </a:prstGeom>
          <a:solidFill>
            <a:schemeClr val="tx1"/>
          </a:solidFill>
        </p:spPr>
        <p:txBody>
          <a:bodyPr vert="horz" wrap="none" lIns="0" tIns="0" rIns="116585" bIns="0" rtlCol="0" anchor="ctr"/>
          <a:lstStyle>
            <a:defPPr>
              <a:defRPr lang="en-US"/>
            </a:defPPr>
            <a:lvl1pPr marL="0" marR="0" indent="0" algn="r" defTabSz="914400" rtl="0" eaLnBrk="1" fontAlgn="auto" latinLnBrk="0" hangingPunct="1">
              <a:lnSpc>
                <a:spcPct val="100000"/>
              </a:lnSpc>
              <a:spcBef>
                <a:spcPts val="0"/>
              </a:spcBef>
              <a:spcAft>
                <a:spcPts val="0"/>
              </a:spcAft>
              <a:buClrTx/>
              <a:buSzTx/>
              <a:buFontTx/>
              <a:buNone/>
              <a:tabLst/>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147776-4371-4EAA-82C7-83935B06D2FB}" type="slidenum">
              <a:rPr lang="fi-FI" sz="1511" b="1" smtClean="0"/>
              <a:pPr/>
              <a:t>‹#›</a:t>
            </a:fld>
            <a:endParaRPr lang="fi-FI" sz="1511" b="1"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7" name="Marcador de número de diapositiva 8"/>
          <p:cNvSpPr txBox="1">
            <a:spLocks/>
          </p:cNvSpPr>
          <p:nvPr userDrawn="1"/>
        </p:nvSpPr>
        <p:spPr>
          <a:xfrm>
            <a:off x="110835" y="7033834"/>
            <a:ext cx="854954" cy="238000"/>
          </a:xfrm>
          <a:prstGeom prst="rect">
            <a:avLst/>
          </a:prstGeom>
          <a:solidFill>
            <a:schemeClr val="tx1"/>
          </a:solidFill>
        </p:spPr>
        <p:txBody>
          <a:bodyPr vert="horz" wrap="none" lIns="0" tIns="0" rIns="116585" bIns="0" rtlCol="0" anchor="ctr"/>
          <a:lstStyle>
            <a:defPPr>
              <a:defRPr lang="en-US"/>
            </a:defPPr>
            <a:lvl1pPr marL="0" marR="0" indent="0" algn="r" defTabSz="914400" rtl="0" eaLnBrk="1" fontAlgn="auto" latinLnBrk="0" hangingPunct="1">
              <a:lnSpc>
                <a:spcPct val="100000"/>
              </a:lnSpc>
              <a:spcBef>
                <a:spcPts val="0"/>
              </a:spcBef>
              <a:spcAft>
                <a:spcPts val="0"/>
              </a:spcAft>
              <a:buClrTx/>
              <a:buSzTx/>
              <a:buFontTx/>
              <a:buNone/>
              <a:tabLst/>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147776-4371-4EAA-82C7-83935B06D2FB}" type="slidenum">
              <a:rPr lang="fi-FI" sz="1511" b="1" smtClean="0"/>
              <a:pPr/>
              <a:t>‹#›</a:t>
            </a:fld>
            <a:endParaRPr lang="fi-FI" sz="1511" b="1"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7" name="Marcador de número de diapositiva 8"/>
          <p:cNvSpPr txBox="1">
            <a:spLocks/>
          </p:cNvSpPr>
          <p:nvPr userDrawn="1"/>
        </p:nvSpPr>
        <p:spPr>
          <a:xfrm>
            <a:off x="110835" y="7033834"/>
            <a:ext cx="854954" cy="238000"/>
          </a:xfrm>
          <a:prstGeom prst="rect">
            <a:avLst/>
          </a:prstGeom>
          <a:solidFill>
            <a:schemeClr val="tx1"/>
          </a:solidFill>
        </p:spPr>
        <p:txBody>
          <a:bodyPr vert="horz" wrap="none" lIns="0" tIns="0" rIns="116585" bIns="0" rtlCol="0" anchor="ctr"/>
          <a:lstStyle>
            <a:defPPr>
              <a:defRPr lang="en-US"/>
            </a:defPPr>
            <a:lvl1pPr marL="0" marR="0" indent="0" algn="r" defTabSz="914400" rtl="0" eaLnBrk="1" fontAlgn="auto" latinLnBrk="0" hangingPunct="1">
              <a:lnSpc>
                <a:spcPct val="100000"/>
              </a:lnSpc>
              <a:spcBef>
                <a:spcPts val="0"/>
              </a:spcBef>
              <a:spcAft>
                <a:spcPts val="0"/>
              </a:spcAft>
              <a:buClrTx/>
              <a:buSzTx/>
              <a:buFontTx/>
              <a:buNone/>
              <a:tabLst/>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147776-4371-4EAA-82C7-83935B06D2FB}" type="slidenum">
              <a:rPr lang="fi-FI" sz="1511" b="1" smtClean="0"/>
              <a:pPr/>
              <a:t>‹#›</a:t>
            </a:fld>
            <a:endParaRPr lang="fi-FI" sz="1511" b="1"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94854" y="1515966"/>
            <a:ext cx="9904614" cy="46101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7" name="Marcador de número de diapositiva 8"/>
          <p:cNvSpPr txBox="1">
            <a:spLocks/>
          </p:cNvSpPr>
          <p:nvPr userDrawn="1"/>
        </p:nvSpPr>
        <p:spPr>
          <a:xfrm>
            <a:off x="110835" y="7033834"/>
            <a:ext cx="854954" cy="238000"/>
          </a:xfrm>
          <a:prstGeom prst="rect">
            <a:avLst/>
          </a:prstGeom>
          <a:solidFill>
            <a:schemeClr val="tx1"/>
          </a:solidFill>
        </p:spPr>
        <p:txBody>
          <a:bodyPr vert="horz" wrap="none" lIns="0" tIns="0" rIns="116585" bIns="0" rtlCol="0" anchor="ctr"/>
          <a:lstStyle>
            <a:defPPr>
              <a:defRPr lang="en-US"/>
            </a:defPPr>
            <a:lvl1pPr marL="0" marR="0" indent="0" algn="r" defTabSz="914400" rtl="0" eaLnBrk="1" fontAlgn="auto" latinLnBrk="0" hangingPunct="1">
              <a:lnSpc>
                <a:spcPct val="100000"/>
              </a:lnSpc>
              <a:spcBef>
                <a:spcPts val="0"/>
              </a:spcBef>
              <a:spcAft>
                <a:spcPts val="0"/>
              </a:spcAft>
              <a:buClrTx/>
              <a:buSzTx/>
              <a:buFontTx/>
              <a:buNone/>
              <a:tabLst/>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147776-4371-4EAA-82C7-83935B06D2FB}" type="slidenum">
              <a:rPr lang="fi-FI" sz="1511" b="1" smtClean="0"/>
              <a:pPr/>
              <a:t>‹#›</a:t>
            </a:fld>
            <a:endParaRPr lang="fi-FI" sz="1511" b="1" dirty="0"/>
          </a:p>
        </p:txBody>
      </p:sp>
      <p:sp>
        <p:nvSpPr>
          <p:cNvPr id="8" name="object 3"/>
          <p:cNvSpPr txBox="1">
            <a:spLocks noGrp="1"/>
          </p:cNvSpPr>
          <p:nvPr>
            <p:ph type="title"/>
          </p:nvPr>
        </p:nvSpPr>
        <p:spPr>
          <a:xfrm>
            <a:off x="394854" y="501930"/>
            <a:ext cx="4017645" cy="720000"/>
          </a:xfrm>
          <a:prstGeom prst="rect">
            <a:avLst/>
          </a:prstGeom>
          <a:solidFill>
            <a:srgbClr val="323232"/>
          </a:solidFill>
        </p:spPr>
        <p:txBody>
          <a:bodyPr vert="horz" wrap="square" lIns="0" tIns="173355" rIns="0" bIns="0" rtlCol="0">
            <a:noAutofit/>
          </a:bodyPr>
          <a:lstStyle>
            <a:lvl1pPr>
              <a:defRPr sz="1800">
                <a:latin typeface="+mj-lt"/>
              </a:defRPr>
            </a:lvl1pPr>
          </a:lstStyle>
          <a:p>
            <a:pPr marL="1296670">
              <a:lnSpc>
                <a:spcPct val="100000"/>
              </a:lnSpc>
              <a:spcBef>
                <a:spcPts val="1365"/>
              </a:spcBef>
            </a:pPr>
            <a:r>
              <a:rPr sz="2350" spc="25" dirty="0"/>
              <a:t>Disclaimer</a:t>
            </a:r>
            <a:endParaRPr sz="2350" dirty="0"/>
          </a:p>
        </p:txBody>
      </p:sp>
      <p:sp>
        <p:nvSpPr>
          <p:cNvPr id="9" name="object 4"/>
          <p:cNvSpPr/>
          <p:nvPr userDrawn="1"/>
        </p:nvSpPr>
        <p:spPr>
          <a:xfrm>
            <a:off x="4412287" y="501930"/>
            <a:ext cx="5887181" cy="720000"/>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sz="1800" dirty="0">
              <a:solidFill>
                <a:prstClr val="black"/>
              </a:solidFill>
              <a:latin typeface="+mj-l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94854" y="1515966"/>
            <a:ext cx="9904614" cy="46101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7" name="Marcador de número de diapositiva 8"/>
          <p:cNvSpPr txBox="1">
            <a:spLocks/>
          </p:cNvSpPr>
          <p:nvPr userDrawn="1"/>
        </p:nvSpPr>
        <p:spPr>
          <a:xfrm>
            <a:off x="110835" y="7033834"/>
            <a:ext cx="854954" cy="238000"/>
          </a:xfrm>
          <a:prstGeom prst="rect">
            <a:avLst/>
          </a:prstGeom>
          <a:solidFill>
            <a:schemeClr val="tx1"/>
          </a:solidFill>
        </p:spPr>
        <p:txBody>
          <a:bodyPr vert="horz" wrap="none" lIns="0" tIns="0" rIns="116585" bIns="0" rtlCol="0" anchor="ctr"/>
          <a:lstStyle>
            <a:defPPr>
              <a:defRPr lang="en-US"/>
            </a:defPPr>
            <a:lvl1pPr marL="0" marR="0" indent="0" algn="r" defTabSz="914400" rtl="0" eaLnBrk="1" fontAlgn="auto" latinLnBrk="0" hangingPunct="1">
              <a:lnSpc>
                <a:spcPct val="100000"/>
              </a:lnSpc>
              <a:spcBef>
                <a:spcPts val="0"/>
              </a:spcBef>
              <a:spcAft>
                <a:spcPts val="0"/>
              </a:spcAft>
              <a:buClrTx/>
              <a:buSzTx/>
              <a:buFontTx/>
              <a:buNone/>
              <a:tabLst/>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147776-4371-4EAA-82C7-83935B06D2FB}" type="slidenum">
              <a:rPr lang="fi-FI" sz="1511" b="1" smtClean="0"/>
              <a:pPr/>
              <a:t>‹#›</a:t>
            </a:fld>
            <a:endParaRPr lang="fi-FI" sz="1511" b="1" dirty="0"/>
          </a:p>
        </p:txBody>
      </p:sp>
      <p:sp>
        <p:nvSpPr>
          <p:cNvPr id="8" name="object 3"/>
          <p:cNvSpPr txBox="1">
            <a:spLocks noGrp="1"/>
          </p:cNvSpPr>
          <p:nvPr>
            <p:ph type="title"/>
          </p:nvPr>
        </p:nvSpPr>
        <p:spPr>
          <a:xfrm>
            <a:off x="394854" y="501930"/>
            <a:ext cx="3672000" cy="720000"/>
          </a:xfrm>
          <a:prstGeom prst="rect">
            <a:avLst/>
          </a:prstGeom>
          <a:solidFill>
            <a:srgbClr val="323232"/>
          </a:solidFill>
        </p:spPr>
        <p:txBody>
          <a:bodyPr vert="horz" wrap="square" lIns="0" tIns="173355" rIns="0" bIns="0" rtlCol="0">
            <a:noAutofit/>
          </a:bodyPr>
          <a:lstStyle>
            <a:lvl1pPr>
              <a:defRPr sz="1800">
                <a:latin typeface="+mj-lt"/>
              </a:defRPr>
            </a:lvl1pPr>
          </a:lstStyle>
          <a:p>
            <a:pPr marL="1296670">
              <a:lnSpc>
                <a:spcPct val="100000"/>
              </a:lnSpc>
              <a:spcBef>
                <a:spcPts val="1365"/>
              </a:spcBef>
            </a:pPr>
            <a:r>
              <a:rPr sz="2350" spc="25" dirty="0"/>
              <a:t>Disclaimer</a:t>
            </a:r>
            <a:endParaRPr sz="2350" dirty="0"/>
          </a:p>
        </p:txBody>
      </p:sp>
      <p:sp>
        <p:nvSpPr>
          <p:cNvPr id="9" name="object 4"/>
          <p:cNvSpPr/>
          <p:nvPr userDrawn="1"/>
        </p:nvSpPr>
        <p:spPr>
          <a:xfrm>
            <a:off x="4066855" y="501930"/>
            <a:ext cx="6232614" cy="720000"/>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sz="1800" dirty="0">
              <a:solidFill>
                <a:prstClr val="black"/>
              </a:solidFill>
              <a:latin typeface="+mj-lt"/>
            </a:endParaRPr>
          </a:p>
        </p:txBody>
      </p:sp>
    </p:spTree>
    <p:extLst>
      <p:ext uri="{BB962C8B-B14F-4D97-AF65-F5344CB8AC3E}">
        <p14:creationId xmlns:p14="http://schemas.microsoft.com/office/powerpoint/2010/main" val="958382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7" name="Marcador de número de diapositiva 8"/>
          <p:cNvSpPr txBox="1">
            <a:spLocks/>
          </p:cNvSpPr>
          <p:nvPr userDrawn="1"/>
        </p:nvSpPr>
        <p:spPr>
          <a:xfrm>
            <a:off x="110835" y="7033834"/>
            <a:ext cx="854954" cy="238000"/>
          </a:xfrm>
          <a:prstGeom prst="rect">
            <a:avLst/>
          </a:prstGeom>
          <a:solidFill>
            <a:schemeClr val="tx1"/>
          </a:solidFill>
        </p:spPr>
        <p:txBody>
          <a:bodyPr vert="horz" wrap="none" lIns="0" tIns="0" rIns="116585" bIns="0" rtlCol="0" anchor="ctr"/>
          <a:lstStyle>
            <a:defPPr>
              <a:defRPr lang="en-US"/>
            </a:defPPr>
            <a:lvl1pPr marL="0" marR="0" indent="0" algn="r" defTabSz="914400" rtl="0" eaLnBrk="1" fontAlgn="auto" latinLnBrk="0" hangingPunct="1">
              <a:lnSpc>
                <a:spcPct val="100000"/>
              </a:lnSpc>
              <a:spcBef>
                <a:spcPts val="0"/>
              </a:spcBef>
              <a:spcAft>
                <a:spcPts val="0"/>
              </a:spcAft>
              <a:buClrTx/>
              <a:buSzTx/>
              <a:buFontTx/>
              <a:buNone/>
              <a:tabLst/>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147776-4371-4EAA-82C7-83935B06D2FB}" type="slidenum">
              <a:rPr lang="fi-FI" sz="1511" b="1" smtClean="0"/>
              <a:pPr/>
              <a:t>‹#›</a:t>
            </a:fld>
            <a:endParaRPr lang="fi-FI" sz="1511" b="1"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3/14/19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8" name="Marcador de número de diapositiva 8"/>
          <p:cNvSpPr txBox="1">
            <a:spLocks/>
          </p:cNvSpPr>
          <p:nvPr userDrawn="1"/>
        </p:nvSpPr>
        <p:spPr>
          <a:xfrm>
            <a:off x="110835" y="7033834"/>
            <a:ext cx="854954" cy="238000"/>
          </a:xfrm>
          <a:prstGeom prst="rect">
            <a:avLst/>
          </a:prstGeom>
          <a:solidFill>
            <a:schemeClr val="tx1"/>
          </a:solidFill>
        </p:spPr>
        <p:txBody>
          <a:bodyPr vert="horz" wrap="none" lIns="0" tIns="0" rIns="116585" bIns="0" rtlCol="0" anchor="ctr"/>
          <a:lstStyle>
            <a:defPPr>
              <a:defRPr lang="en-US"/>
            </a:defPPr>
            <a:lvl1pPr marL="0" marR="0" indent="0" algn="r" defTabSz="914400" rtl="0" eaLnBrk="1" fontAlgn="auto" latinLnBrk="0" hangingPunct="1">
              <a:lnSpc>
                <a:spcPct val="100000"/>
              </a:lnSpc>
              <a:spcBef>
                <a:spcPts val="0"/>
              </a:spcBef>
              <a:spcAft>
                <a:spcPts val="0"/>
              </a:spcAft>
              <a:buClrTx/>
              <a:buSzTx/>
              <a:buFontTx/>
              <a:buNone/>
              <a:tabLst/>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147776-4371-4EAA-82C7-83935B06D2FB}" type="slidenum">
              <a:rPr lang="fi-FI" sz="1511" b="1" smtClean="0"/>
              <a:pPr/>
              <a:t>‹#›</a:t>
            </a:fld>
            <a:endParaRPr lang="fi-FI" sz="1511" b="1"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3/14/19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
        <p:nvSpPr>
          <p:cNvPr id="10" name="Marcador de número de diapositiva 8"/>
          <p:cNvSpPr txBox="1">
            <a:spLocks/>
          </p:cNvSpPr>
          <p:nvPr userDrawn="1"/>
        </p:nvSpPr>
        <p:spPr>
          <a:xfrm>
            <a:off x="110835" y="7033834"/>
            <a:ext cx="854954" cy="238000"/>
          </a:xfrm>
          <a:prstGeom prst="rect">
            <a:avLst/>
          </a:prstGeom>
          <a:solidFill>
            <a:schemeClr val="tx1"/>
          </a:solidFill>
        </p:spPr>
        <p:txBody>
          <a:bodyPr vert="horz" wrap="none" lIns="0" tIns="0" rIns="116585" bIns="0" rtlCol="0" anchor="ctr"/>
          <a:lstStyle>
            <a:defPPr>
              <a:defRPr lang="en-US"/>
            </a:defPPr>
            <a:lvl1pPr marL="0" marR="0" indent="0" algn="r" defTabSz="914400" rtl="0" eaLnBrk="1" fontAlgn="auto" latinLnBrk="0" hangingPunct="1">
              <a:lnSpc>
                <a:spcPct val="100000"/>
              </a:lnSpc>
              <a:spcBef>
                <a:spcPts val="0"/>
              </a:spcBef>
              <a:spcAft>
                <a:spcPts val="0"/>
              </a:spcAft>
              <a:buClrTx/>
              <a:buSzTx/>
              <a:buFontTx/>
              <a:buNone/>
              <a:tabLst/>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147776-4371-4EAA-82C7-83935B06D2FB}" type="slidenum">
              <a:rPr lang="fi-FI" sz="1511" b="1" smtClean="0"/>
              <a:pPr/>
              <a:t>‹#›</a:t>
            </a:fld>
            <a:endParaRPr lang="fi-FI" sz="1511" b="1"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3/14/19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
        <p:nvSpPr>
          <p:cNvPr id="6" name="Marcador de número de diapositiva 8"/>
          <p:cNvSpPr txBox="1">
            <a:spLocks/>
          </p:cNvSpPr>
          <p:nvPr userDrawn="1"/>
        </p:nvSpPr>
        <p:spPr>
          <a:xfrm>
            <a:off x="110835" y="7033834"/>
            <a:ext cx="854954" cy="238000"/>
          </a:xfrm>
          <a:prstGeom prst="rect">
            <a:avLst/>
          </a:prstGeom>
          <a:solidFill>
            <a:schemeClr val="tx1"/>
          </a:solidFill>
        </p:spPr>
        <p:txBody>
          <a:bodyPr vert="horz" wrap="none" lIns="0" tIns="0" rIns="116585" bIns="0" rtlCol="0" anchor="ctr"/>
          <a:lstStyle>
            <a:defPPr>
              <a:defRPr lang="en-US"/>
            </a:defPPr>
            <a:lvl1pPr marL="0" marR="0" indent="0" algn="r" defTabSz="914400" rtl="0" eaLnBrk="1" fontAlgn="auto" latinLnBrk="0" hangingPunct="1">
              <a:lnSpc>
                <a:spcPct val="100000"/>
              </a:lnSpc>
              <a:spcBef>
                <a:spcPts val="0"/>
              </a:spcBef>
              <a:spcAft>
                <a:spcPts val="0"/>
              </a:spcAft>
              <a:buClrTx/>
              <a:buSzTx/>
              <a:buFontTx/>
              <a:buNone/>
              <a:tabLst/>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147776-4371-4EAA-82C7-83935B06D2FB}" type="slidenum">
              <a:rPr lang="fi-FI" sz="1511" b="1" smtClean="0"/>
              <a:pPr/>
              <a:t>‹#›</a:t>
            </a:fld>
            <a:endParaRPr lang="fi-FI" sz="1511" b="1"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3/14/19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
        <p:nvSpPr>
          <p:cNvPr id="5" name="Marcador de número de diapositiva 8"/>
          <p:cNvSpPr txBox="1">
            <a:spLocks/>
          </p:cNvSpPr>
          <p:nvPr userDrawn="1"/>
        </p:nvSpPr>
        <p:spPr>
          <a:xfrm>
            <a:off x="110835" y="7033834"/>
            <a:ext cx="854954" cy="238000"/>
          </a:xfrm>
          <a:prstGeom prst="rect">
            <a:avLst/>
          </a:prstGeom>
          <a:solidFill>
            <a:schemeClr val="tx1"/>
          </a:solidFill>
        </p:spPr>
        <p:txBody>
          <a:bodyPr vert="horz" wrap="none" lIns="0" tIns="0" rIns="116585" bIns="0" rtlCol="0" anchor="ctr"/>
          <a:lstStyle>
            <a:defPPr>
              <a:defRPr lang="en-US"/>
            </a:defPPr>
            <a:lvl1pPr marL="0" marR="0" indent="0" algn="r" defTabSz="914400" rtl="0" eaLnBrk="1" fontAlgn="auto" latinLnBrk="0" hangingPunct="1">
              <a:lnSpc>
                <a:spcPct val="100000"/>
              </a:lnSpc>
              <a:spcBef>
                <a:spcPts val="0"/>
              </a:spcBef>
              <a:spcAft>
                <a:spcPts val="0"/>
              </a:spcAft>
              <a:buClrTx/>
              <a:buSzTx/>
              <a:buFontTx/>
              <a:buNone/>
              <a:tabLst/>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147776-4371-4EAA-82C7-83935B06D2FB}" type="slidenum">
              <a:rPr lang="fi-FI" sz="1511" b="1" smtClean="0"/>
              <a:pPr/>
              <a:t>‹#›</a:t>
            </a:fld>
            <a:endParaRPr lang="fi-FI" sz="1511" b="1"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3/14/19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8" name="Marcador de número de diapositiva 8"/>
          <p:cNvSpPr txBox="1">
            <a:spLocks/>
          </p:cNvSpPr>
          <p:nvPr userDrawn="1"/>
        </p:nvSpPr>
        <p:spPr>
          <a:xfrm>
            <a:off x="110835" y="7033834"/>
            <a:ext cx="854954" cy="238000"/>
          </a:xfrm>
          <a:prstGeom prst="rect">
            <a:avLst/>
          </a:prstGeom>
          <a:solidFill>
            <a:schemeClr val="tx1"/>
          </a:solidFill>
        </p:spPr>
        <p:txBody>
          <a:bodyPr vert="horz" wrap="none" lIns="0" tIns="0" rIns="116585" bIns="0" rtlCol="0" anchor="ctr"/>
          <a:lstStyle>
            <a:defPPr>
              <a:defRPr lang="en-US"/>
            </a:defPPr>
            <a:lvl1pPr marL="0" marR="0" indent="0" algn="r" defTabSz="914400" rtl="0" eaLnBrk="1" fontAlgn="auto" latinLnBrk="0" hangingPunct="1">
              <a:lnSpc>
                <a:spcPct val="100000"/>
              </a:lnSpc>
              <a:spcBef>
                <a:spcPts val="0"/>
              </a:spcBef>
              <a:spcAft>
                <a:spcPts val="0"/>
              </a:spcAft>
              <a:buClrTx/>
              <a:buSzTx/>
              <a:buFontTx/>
              <a:buNone/>
              <a:tabLst/>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147776-4371-4EAA-82C7-83935B06D2FB}" type="slidenum">
              <a:rPr lang="fi-FI" sz="1511" b="1" smtClean="0"/>
              <a:pPr/>
              <a:t>‹#›</a:t>
            </a:fld>
            <a:endParaRPr lang="fi-FI" sz="1511" b="1"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3/14/19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pic>
        <p:nvPicPr>
          <p:cNvPr id="10" name="Imagen 9"/>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89" y="6721475"/>
            <a:ext cx="10693311" cy="78645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8.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16.jpeg"/><Relationship Id="rId2" Type="http://schemas.openxmlformats.org/officeDocument/2006/relationships/image" Target="../media/image46.jpe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cid:A2DD92C4-31E2-4BA3-A926-80BD0E8FDD82@lan" TargetMode="Externa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8.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cid:A2DD92C4-31E2-4BA3-A926-80BD0E8FDD82@lan"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cid:A2DD92C4-31E2-4BA3-A926-80BD0E8FDD82@lan" TargetMode="External"/><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cid:A2DD92C4-31E2-4BA3-A926-80BD0E8FDD82@lan"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cid:A2DD92C4-31E2-4BA3-A926-80BD0E8FDD82@lan" TargetMode="External"/><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51.png"/><Relationship Id="rId7" Type="http://schemas.openxmlformats.org/officeDocument/2006/relationships/image" Target="../media/image15.pn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cid:A2DD92C4-31E2-4BA3-A926-80BD0E8FDD82@lan" TargetMode="External"/><Relationship Id="rId5" Type="http://schemas.openxmlformats.org/officeDocument/2006/relationships/image" Target="../media/image14.jpeg"/><Relationship Id="rId4" Type="http://schemas.openxmlformats.org/officeDocument/2006/relationships/image" Target="../media/image52.png"/></Relationships>
</file>

<file path=ppt/slides/_rels/slide16.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png"/><Relationship Id="rId3" Type="http://schemas.openxmlformats.org/officeDocument/2006/relationships/image" Target="cid:A2DD92C4-31E2-4BA3-A926-80BD0E8FDD82@lan" TargetMode="External"/><Relationship Id="rId7" Type="http://schemas.openxmlformats.org/officeDocument/2006/relationships/image" Target="../media/image54.png"/><Relationship Id="rId12" Type="http://schemas.openxmlformats.org/officeDocument/2006/relationships/image" Target="../media/image59.png"/><Relationship Id="rId17" Type="http://schemas.openxmlformats.org/officeDocument/2006/relationships/image" Target="../media/image64.png"/><Relationship Id="rId2" Type="http://schemas.openxmlformats.org/officeDocument/2006/relationships/image" Target="../media/image14.jpeg"/><Relationship Id="rId16"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53.png"/><Relationship Id="rId11" Type="http://schemas.openxmlformats.org/officeDocument/2006/relationships/image" Target="../media/image58.png"/><Relationship Id="rId5" Type="http://schemas.openxmlformats.org/officeDocument/2006/relationships/image" Target="../media/image16.jpeg"/><Relationship Id="rId15" Type="http://schemas.openxmlformats.org/officeDocument/2006/relationships/image" Target="../media/image62.png"/><Relationship Id="rId10" Type="http://schemas.openxmlformats.org/officeDocument/2006/relationships/image" Target="../media/image57.png"/><Relationship Id="rId4" Type="http://schemas.openxmlformats.org/officeDocument/2006/relationships/image" Target="../media/image15.png"/><Relationship Id="rId9" Type="http://schemas.openxmlformats.org/officeDocument/2006/relationships/image" Target="../media/image56.png"/><Relationship Id="rId14" Type="http://schemas.openxmlformats.org/officeDocument/2006/relationships/image" Target="../media/image61.png"/></Relationships>
</file>

<file path=ppt/slides/_rels/slide1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66.png"/><Relationship Id="rId7" Type="http://schemas.openxmlformats.org/officeDocument/2006/relationships/image" Target="cid:A2DD92C4-31E2-4BA3-A926-80BD0E8FDD82@lan" TargetMode="External"/><Relationship Id="rId2" Type="http://schemas.openxmlformats.org/officeDocument/2006/relationships/image" Target="../media/image65.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68.png"/><Relationship Id="rId4" Type="http://schemas.openxmlformats.org/officeDocument/2006/relationships/image" Target="../media/image67.png"/><Relationship Id="rId9" Type="http://schemas.openxmlformats.org/officeDocument/2006/relationships/image" Target="../media/image16.jpeg"/></Relationships>
</file>

<file path=ppt/slides/_rels/slide1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70.png"/><Relationship Id="rId7" Type="http://schemas.openxmlformats.org/officeDocument/2006/relationships/image" Target="cid:A2DD92C4-31E2-4BA3-A926-80BD0E8FDD82@lan" TargetMode="External"/><Relationship Id="rId2" Type="http://schemas.openxmlformats.org/officeDocument/2006/relationships/image" Target="../media/image69.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72.png"/><Relationship Id="rId4" Type="http://schemas.openxmlformats.org/officeDocument/2006/relationships/image" Target="../media/image71.png"/><Relationship Id="rId9" Type="http://schemas.openxmlformats.org/officeDocument/2006/relationships/image" Target="../media/image16.jpeg"/></Relationships>
</file>

<file path=ppt/slides/_rels/slide19.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74.png"/><Relationship Id="rId7" Type="http://schemas.openxmlformats.org/officeDocument/2006/relationships/image" Target="../media/image15.png"/><Relationship Id="rId2" Type="http://schemas.openxmlformats.org/officeDocument/2006/relationships/image" Target="../media/image73.png"/><Relationship Id="rId1" Type="http://schemas.openxmlformats.org/officeDocument/2006/relationships/slideLayout" Target="../slideLayouts/slideLayout2.xml"/><Relationship Id="rId6" Type="http://schemas.openxmlformats.org/officeDocument/2006/relationships/image" Target="cid:A2DD92C4-31E2-4BA3-A926-80BD0E8FDD82@lan" TargetMode="External"/><Relationship Id="rId5" Type="http://schemas.openxmlformats.org/officeDocument/2006/relationships/image" Target="../media/image14.jpeg"/><Relationship Id="rId4" Type="http://schemas.openxmlformats.org/officeDocument/2006/relationships/image" Target="../media/image75.png"/></Relationships>
</file>

<file path=ppt/slides/_rels/slide2.xml.rels><?xml version="1.0" encoding="UTF-8" standalone="yes"?>
<Relationships xmlns="http://schemas.openxmlformats.org/package/2006/relationships"><Relationship Id="rId8" Type="http://schemas.openxmlformats.org/officeDocument/2006/relationships/image" Target="cid:A2DD92C4-31E2-4BA3-A926-80BD0E8FDD82@lan" TargetMode="External"/><Relationship Id="rId3" Type="http://schemas.openxmlformats.org/officeDocument/2006/relationships/image" Target="../media/image10.tiff"/><Relationship Id="rId7" Type="http://schemas.openxmlformats.org/officeDocument/2006/relationships/image" Target="../media/image14.jpe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6.jpeg"/><Relationship Id="rId4" Type="http://schemas.openxmlformats.org/officeDocument/2006/relationships/image" Target="../media/image11.png"/><Relationship Id="rId9"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76.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cid:A2DD92C4-31E2-4BA3-A926-80BD0E8FDD82@lan"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77.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cid:A2DD92C4-31E2-4BA3-A926-80BD0E8FDD82@lan"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79.emf"/><Relationship Id="rId7" Type="http://schemas.openxmlformats.org/officeDocument/2006/relationships/image" Target="cid:A2DD92C4-31E2-4BA3-A926-80BD0E8FDD82@lan" TargetMode="External"/><Relationship Id="rId2" Type="http://schemas.openxmlformats.org/officeDocument/2006/relationships/image" Target="../media/image78.emf"/><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81.emf"/><Relationship Id="rId4" Type="http://schemas.openxmlformats.org/officeDocument/2006/relationships/image" Target="../media/image80.emf"/><Relationship Id="rId9" Type="http://schemas.openxmlformats.org/officeDocument/2006/relationships/image" Target="../media/image16.jpeg"/></Relationships>
</file>

<file path=ppt/slides/_rels/slide2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83.png"/><Relationship Id="rId7" Type="http://schemas.openxmlformats.org/officeDocument/2006/relationships/image" Target="cid:A2DD92C4-31E2-4BA3-A926-80BD0E8FDD82@lan" TargetMode="External"/><Relationship Id="rId12" Type="http://schemas.openxmlformats.org/officeDocument/2006/relationships/image" Target="../media/image88.png"/><Relationship Id="rId2" Type="http://schemas.openxmlformats.org/officeDocument/2006/relationships/image" Target="../media/image82.jpeg"/><Relationship Id="rId1" Type="http://schemas.openxmlformats.org/officeDocument/2006/relationships/slideLayout" Target="../slideLayouts/slideLayout2.xml"/><Relationship Id="rId6" Type="http://schemas.openxmlformats.org/officeDocument/2006/relationships/image" Target="../media/image14.jpeg"/><Relationship Id="rId11" Type="http://schemas.openxmlformats.org/officeDocument/2006/relationships/image" Target="../media/image87.png"/><Relationship Id="rId5" Type="http://schemas.openxmlformats.org/officeDocument/2006/relationships/image" Target="../media/image85.png"/><Relationship Id="rId10" Type="http://schemas.openxmlformats.org/officeDocument/2006/relationships/image" Target="../media/image86.png"/><Relationship Id="rId4" Type="http://schemas.openxmlformats.org/officeDocument/2006/relationships/image" Target="../media/image84.png"/><Relationship Id="rId9" Type="http://schemas.openxmlformats.org/officeDocument/2006/relationships/image" Target="../media/image16.jpe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microsoft.com/office/2007/relationships/hdphoto" Target="../media/hdphoto1.wdp"/><Relationship Id="rId7" Type="http://schemas.openxmlformats.org/officeDocument/2006/relationships/image" Target="cid:A2DD92C4-31E2-4BA3-A926-80BD0E8FDD82@lan" TargetMode="External"/><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16.jpeg"/></Relationships>
</file>

<file path=ppt/slides/_rels/slide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21.png"/><Relationship Id="rId7" Type="http://schemas.openxmlformats.org/officeDocument/2006/relationships/image" Target="../media/image1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cid:A2DD92C4-31E2-4BA3-A926-80BD0E8FDD82@lan" TargetMode="External"/><Relationship Id="rId5" Type="http://schemas.openxmlformats.org/officeDocument/2006/relationships/image" Target="../media/image14.jpe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16.jpe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cid:A2DD92C4-31E2-4BA3-A926-80BD0E8FDD82@lan" TargetMode="Externa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cid:A2DD92C4-31E2-4BA3-A926-80BD0E8FDD82@lan" TargetMode="External"/><Relationship Id="rId7" Type="http://schemas.openxmlformats.org/officeDocument/2006/relationships/image" Target="../media/image26.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jpeg"/><Relationship Id="rId5" Type="http://schemas.openxmlformats.org/officeDocument/2006/relationships/image" Target="../media/image16.jpeg"/><Relationship Id="rId10" Type="http://schemas.openxmlformats.org/officeDocument/2006/relationships/image" Target="../media/image29.png"/><Relationship Id="rId4" Type="http://schemas.openxmlformats.org/officeDocument/2006/relationships/image" Target="../media/image15.png"/><Relationship Id="rId9" Type="http://schemas.openxmlformats.org/officeDocument/2006/relationships/image" Target="../media/image28.jpeg"/></Relationships>
</file>

<file path=ppt/slides/_rels/slide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16.jpeg"/><Relationship Id="rId5" Type="http://schemas.openxmlformats.org/officeDocument/2006/relationships/image" Target="../media/image34.png"/><Relationship Id="rId10" Type="http://schemas.openxmlformats.org/officeDocument/2006/relationships/image" Target="../media/image15.png"/><Relationship Id="rId4" Type="http://schemas.openxmlformats.org/officeDocument/2006/relationships/image" Target="../media/image33.png"/><Relationship Id="rId9" Type="http://schemas.openxmlformats.org/officeDocument/2006/relationships/image" Target="cid:A2DD92C4-31E2-4BA3-A926-80BD0E8FDD82@lan"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cid:A2DD92C4-31E2-4BA3-A926-80BD0E8FDD82@lan" TargetMode="External"/><Relationship Id="rId7" Type="http://schemas.openxmlformats.org/officeDocument/2006/relationships/image" Target="../media/image38.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42.jpeg"/><Relationship Id="rId5" Type="http://schemas.openxmlformats.org/officeDocument/2006/relationships/image" Target="../media/image16.jpeg"/><Relationship Id="rId10" Type="http://schemas.openxmlformats.org/officeDocument/2006/relationships/image" Target="../media/image41.jpeg"/><Relationship Id="rId4" Type="http://schemas.openxmlformats.org/officeDocument/2006/relationships/image" Target="../media/image15.png"/><Relationship Id="rId9" Type="http://schemas.openxmlformats.org/officeDocument/2006/relationships/image" Target="../media/image40.png"/></Relationships>
</file>

<file path=ppt/slides/_rels/slide9.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44.emf"/><Relationship Id="rId7" Type="http://schemas.openxmlformats.org/officeDocument/2006/relationships/image" Target="../media/image15.png"/><Relationship Id="rId2" Type="http://schemas.openxmlformats.org/officeDocument/2006/relationships/image" Target="../media/image43.emf"/><Relationship Id="rId1" Type="http://schemas.openxmlformats.org/officeDocument/2006/relationships/slideLayout" Target="../slideLayouts/slideLayout2.xml"/><Relationship Id="rId6" Type="http://schemas.openxmlformats.org/officeDocument/2006/relationships/image" Target="cid:A2DD92C4-31E2-4BA3-A926-80BD0E8FDD82@lan" TargetMode="External"/><Relationship Id="rId5" Type="http://schemas.openxmlformats.org/officeDocument/2006/relationships/image" Target="../media/image14.jpeg"/><Relationship Id="rId4" Type="http://schemas.openxmlformats.org/officeDocument/2006/relationships/image" Target="../media/image4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srcRect/>
          <a:stretch>
            <a:fillRect/>
          </a:stretch>
        </p:blipFill>
        <p:spPr bwMode="auto">
          <a:xfrm>
            <a:off x="-31034" y="0"/>
            <a:ext cx="10787934" cy="7578430"/>
          </a:xfrm>
          <a:prstGeom prst="rect">
            <a:avLst/>
          </a:prstGeom>
          <a:ln>
            <a:noFill/>
          </a:ln>
          <a:effectLst>
            <a:softEdge rad="112500"/>
          </a:effectLst>
        </p:spPr>
      </p:pic>
      <p:sp>
        <p:nvSpPr>
          <p:cNvPr id="3" name="TextBox 1"/>
          <p:cNvSpPr txBox="1"/>
          <p:nvPr/>
        </p:nvSpPr>
        <p:spPr>
          <a:xfrm>
            <a:off x="7125192" y="6887450"/>
            <a:ext cx="3276000" cy="396000"/>
          </a:xfrm>
          <a:prstGeom prst="rect">
            <a:avLst/>
          </a:prstGeom>
          <a:noFill/>
        </p:spPr>
        <p:txBody>
          <a:bodyPr wrap="square" lIns="0" tIns="0" rIns="0" rtlCol="0">
            <a:spAutoFit/>
          </a:bodyPr>
          <a:lstStyle/>
          <a:p>
            <a:pPr algn="ctr">
              <a:lnSpc>
                <a:spcPts val="2400"/>
              </a:lnSpc>
              <a:tabLst>
                <a:tab pos="25400" algn="l"/>
                <a:tab pos="584200" algn="l"/>
              </a:tabLst>
            </a:pPr>
            <a:r>
              <a:rPr lang="fr-FR" altLang="zh-CN" b="1" dirty="0">
                <a:solidFill>
                  <a:schemeClr val="bg1"/>
                </a:solidFill>
                <a:latin typeface="Calibri" pitchFamily="18" charset="0"/>
                <a:cs typeface="Calibri" pitchFamily="18" charset="0"/>
              </a:rPr>
              <a:t>Cemos Group PLC</a:t>
            </a:r>
          </a:p>
        </p:txBody>
      </p:sp>
      <p:sp>
        <p:nvSpPr>
          <p:cNvPr id="4" name="Rectangle 8"/>
          <p:cNvSpPr/>
          <p:nvPr/>
        </p:nvSpPr>
        <p:spPr>
          <a:xfrm>
            <a:off x="9690352" y="6933150"/>
            <a:ext cx="184730" cy="298672"/>
          </a:xfrm>
          <a:prstGeom prst="rect">
            <a:avLst/>
          </a:prstGeom>
        </p:spPr>
        <p:txBody>
          <a:bodyPr wrap="none">
            <a:spAutoFit/>
          </a:bodyPr>
          <a:lstStyle/>
          <a:p>
            <a:pPr algn="r">
              <a:lnSpc>
                <a:spcPct val="70000"/>
              </a:lnSpc>
            </a:pPr>
            <a:endParaRPr lang="en-GB" b="1" dirty="0">
              <a:solidFill>
                <a:schemeClr val="bg1"/>
              </a:solidFill>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0476799">
            <a:off x="4011604" y="2236260"/>
            <a:ext cx="979979" cy="863864"/>
          </a:xfrm>
          <a:prstGeom prst="rect">
            <a:avLst/>
          </a:prstGeom>
          <a:ln>
            <a:noFill/>
          </a:ln>
          <a:effectLst>
            <a:softEdge rad="112500"/>
          </a:effectLst>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0469516">
            <a:off x="3302347" y="3576056"/>
            <a:ext cx="1062452" cy="1127646"/>
          </a:xfrm>
          <a:prstGeom prst="rect">
            <a:avLst/>
          </a:prstGeom>
          <a:ln>
            <a:noFill/>
          </a:ln>
          <a:effectLst>
            <a:softEdge rad="112500"/>
          </a:effectLst>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0493825">
            <a:off x="4794663" y="4225900"/>
            <a:ext cx="1024730" cy="1036162"/>
          </a:xfrm>
          <a:prstGeom prst="rect">
            <a:avLst/>
          </a:prstGeom>
          <a:ln>
            <a:noFill/>
          </a:ln>
          <a:effectLst>
            <a:softEdge rad="112500"/>
          </a:effectLst>
        </p:spPr>
      </p:pic>
      <p:sp>
        <p:nvSpPr>
          <p:cNvPr id="10" name="Rectangle 9">
            <a:extLst>
              <a:ext uri="{FF2B5EF4-FFF2-40B4-BE49-F238E27FC236}">
                <a16:creationId xmlns:a16="http://schemas.microsoft.com/office/drawing/2014/main" id="{80AA2B56-E4B0-1E4B-BC72-7B45A312CA4E}"/>
              </a:ext>
            </a:extLst>
          </p:cNvPr>
          <p:cNvSpPr/>
          <p:nvPr/>
        </p:nvSpPr>
        <p:spPr>
          <a:xfrm>
            <a:off x="7861300" y="425450"/>
            <a:ext cx="25908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223602" y="499250"/>
            <a:ext cx="2930894" cy="612000"/>
          </a:xfrm>
          <a:prstGeom prst="rect">
            <a:avLst/>
          </a:prstGeom>
        </p:spPr>
      </p:pic>
    </p:spTree>
    <p:extLst>
      <p:ext uri="{BB962C8B-B14F-4D97-AF65-F5344CB8AC3E}">
        <p14:creationId xmlns:p14="http://schemas.microsoft.com/office/powerpoint/2010/main" val="3595746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text, map&#10;&#10;Description generated with very high confidence">
            <a:extLst>
              <a:ext uri="{FF2B5EF4-FFF2-40B4-BE49-F238E27FC236}">
                <a16:creationId xmlns:a16="http://schemas.microsoft.com/office/drawing/2014/main" id="{16FCF89E-4093-4918-B6B6-1B442371A67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93699" y="1339850"/>
            <a:ext cx="7838549" cy="4545899"/>
          </a:xfrm>
          <a:prstGeom prst="rect">
            <a:avLst/>
          </a:prstGeom>
        </p:spPr>
      </p:pic>
      <p:graphicFrame>
        <p:nvGraphicFramePr>
          <p:cNvPr id="25" name="Table 24">
            <a:extLst>
              <a:ext uri="{FF2B5EF4-FFF2-40B4-BE49-F238E27FC236}">
                <a16:creationId xmlns:a16="http://schemas.microsoft.com/office/drawing/2014/main" id="{CD213D56-E0A5-4F11-82F4-3C0A1C42F5FD}"/>
              </a:ext>
            </a:extLst>
          </p:cNvPr>
          <p:cNvGraphicFramePr>
            <a:graphicFrameLocks noGrp="1"/>
          </p:cNvGraphicFramePr>
          <p:nvPr>
            <p:extLst>
              <p:ext uri="{D42A27DB-BD31-4B8C-83A1-F6EECF244321}">
                <p14:modId xmlns:p14="http://schemas.microsoft.com/office/powerpoint/2010/main" val="3600437818"/>
              </p:ext>
            </p:extLst>
          </p:nvPr>
        </p:nvGraphicFramePr>
        <p:xfrm>
          <a:off x="7102364" y="1350000"/>
          <a:ext cx="3197334" cy="2057401"/>
        </p:xfrm>
        <a:graphic>
          <a:graphicData uri="http://schemas.openxmlformats.org/drawingml/2006/table">
            <a:tbl>
              <a:tblPr>
                <a:effectLst>
                  <a:outerShdw blurRad="50800" dist="38100" dir="2700000" algn="tl" rotWithShape="0">
                    <a:prstClr val="black">
                      <a:alpha val="40000"/>
                    </a:prstClr>
                  </a:outerShdw>
                </a:effectLst>
              </a:tblPr>
              <a:tblGrid>
                <a:gridCol w="1114380">
                  <a:extLst>
                    <a:ext uri="{9D8B030D-6E8A-4147-A177-3AD203B41FA5}">
                      <a16:colId xmlns:a16="http://schemas.microsoft.com/office/drawing/2014/main" val="20000"/>
                    </a:ext>
                  </a:extLst>
                </a:gridCol>
                <a:gridCol w="989404">
                  <a:extLst>
                    <a:ext uri="{9D8B030D-6E8A-4147-A177-3AD203B41FA5}">
                      <a16:colId xmlns:a16="http://schemas.microsoft.com/office/drawing/2014/main" val="20001"/>
                    </a:ext>
                  </a:extLst>
                </a:gridCol>
                <a:gridCol w="1093550">
                  <a:extLst>
                    <a:ext uri="{9D8B030D-6E8A-4147-A177-3AD203B41FA5}">
                      <a16:colId xmlns:a16="http://schemas.microsoft.com/office/drawing/2014/main" val="20002"/>
                    </a:ext>
                  </a:extLst>
                </a:gridCol>
              </a:tblGrid>
              <a:tr h="350126">
                <a:tc>
                  <a:txBody>
                    <a:bodyPr/>
                    <a:lstStyle/>
                    <a:p>
                      <a:pPr algn="ctr" rtl="0" fontAlgn="b"/>
                      <a:r>
                        <a:rPr lang="en-GB" sz="1100" b="1" i="0" u="none" strike="noStrike" dirty="0">
                          <a:solidFill>
                            <a:srgbClr val="FFFFFF"/>
                          </a:solidFill>
                          <a:effectLst/>
                          <a:latin typeface="Calibri" panose="020F0502020204030204" pitchFamily="34" charset="0"/>
                        </a:rPr>
                        <a:t>COUNTRY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2060"/>
                    </a:solidFill>
                  </a:tcPr>
                </a:tc>
                <a:tc>
                  <a:txBody>
                    <a:bodyPr/>
                    <a:lstStyle/>
                    <a:p>
                      <a:pPr algn="ctr" rtl="0" fontAlgn="b"/>
                      <a:r>
                        <a:rPr lang="en-GB" sz="1100" b="1" i="0" u="none" strike="noStrike" dirty="0">
                          <a:solidFill>
                            <a:srgbClr val="FFFFFF"/>
                          </a:solidFill>
                          <a:effectLst/>
                          <a:latin typeface="Calibri" panose="020F0502020204030204" pitchFamily="34" charset="0"/>
                        </a:rPr>
                        <a:t>AREA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2060"/>
                    </a:solidFill>
                  </a:tcPr>
                </a:tc>
                <a:tc>
                  <a:txBody>
                    <a:bodyPr/>
                    <a:lstStyle/>
                    <a:p>
                      <a:pPr algn="ctr" rtl="0" fontAlgn="b"/>
                      <a:r>
                        <a:rPr lang="en-GB" sz="1100" b="1" i="0" u="none" strike="noStrike" dirty="0">
                          <a:solidFill>
                            <a:srgbClr val="FFFFFF"/>
                          </a:solidFill>
                          <a:effectLst/>
                          <a:latin typeface="Calibri" panose="020F0502020204030204" pitchFamily="34" charset="0"/>
                        </a:rPr>
                        <a:t>POPULATION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2060"/>
                    </a:solidFill>
                  </a:tcPr>
                </a:tc>
                <a:extLst>
                  <a:ext uri="{0D108BD9-81ED-4DB2-BD59-A6C34878D82A}">
                    <a16:rowId xmlns:a16="http://schemas.microsoft.com/office/drawing/2014/main" val="10000"/>
                  </a:ext>
                </a:extLst>
              </a:tr>
              <a:tr h="195144">
                <a:tc>
                  <a:txBody>
                    <a:bodyPr/>
                    <a:lstStyle/>
                    <a:p>
                      <a:pPr algn="ctr" fontAlgn="b"/>
                      <a:r>
                        <a:rPr lang="en-GB" sz="1200" b="0" i="0" u="none" strike="noStrike" dirty="0">
                          <a:solidFill>
                            <a:srgbClr val="000000"/>
                          </a:solidFill>
                          <a:effectLst/>
                          <a:latin typeface="Calibri" panose="020F0502020204030204" pitchFamily="34" charset="0"/>
                        </a:rPr>
                        <a:t>Morocco</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a:txBody>
                    <a:bodyPr/>
                    <a:lstStyle/>
                    <a:p>
                      <a:pPr algn="ctr" fontAlgn="b"/>
                      <a:r>
                        <a:rPr lang="en-GB" sz="1200" b="0" i="0" u="none" strike="noStrike" dirty="0">
                          <a:solidFill>
                            <a:srgbClr val="000000"/>
                          </a:solidFill>
                          <a:effectLst/>
                          <a:latin typeface="Calibri" panose="020F0502020204030204" pitchFamily="34" charset="0"/>
                        </a:rPr>
                        <a:t>Tarfaya</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a:txBody>
                    <a:bodyPr/>
                    <a:lstStyle/>
                    <a:p>
                      <a:pPr algn="ctr" fontAlgn="b"/>
                      <a:r>
                        <a:rPr lang="en-GB" sz="1200" b="0" i="0" u="none" strike="noStrike" dirty="0">
                          <a:solidFill>
                            <a:srgbClr val="000000"/>
                          </a:solidFill>
                          <a:effectLst/>
                          <a:latin typeface="Calibri" panose="020F0502020204030204" pitchFamily="34" charset="0"/>
                        </a:rPr>
                        <a:t>800,000</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556019">
                <a:tc>
                  <a:txBody>
                    <a:bodyPr/>
                    <a:lstStyle/>
                    <a:p>
                      <a:pPr algn="ctr" fontAlgn="b"/>
                      <a:r>
                        <a:rPr lang="en-GB" sz="1200" b="0" i="0" u="none" strike="noStrike" dirty="0">
                          <a:solidFill>
                            <a:srgbClr val="000000"/>
                          </a:solidFill>
                          <a:effectLst/>
                          <a:latin typeface="Calibri" panose="020F0502020204030204" pitchFamily="34" charset="0"/>
                        </a:rPr>
                        <a:t>Morocco</a:t>
                      </a:r>
                    </a:p>
                    <a:p>
                      <a:pPr algn="ctr" fontAlgn="b"/>
                      <a:r>
                        <a:rPr lang="en-GB" sz="1200" b="0" i="0" u="none" strike="noStrike" dirty="0">
                          <a:solidFill>
                            <a:srgbClr val="000000"/>
                          </a:solidFill>
                          <a:effectLst/>
                          <a:latin typeface="Calibri" panose="020F0502020204030204" pitchFamily="34" charset="0"/>
                        </a:rPr>
                        <a:t>Morocco</a:t>
                      </a:r>
                    </a:p>
                    <a:p>
                      <a:pPr algn="ctr" fontAlgn="b"/>
                      <a:r>
                        <a:rPr lang="en-GB" sz="1200" b="0" i="0" u="none" strike="noStrike" dirty="0">
                          <a:solidFill>
                            <a:srgbClr val="000000"/>
                          </a:solidFill>
                          <a:effectLst/>
                          <a:latin typeface="Calibri" panose="020F0502020204030204" pitchFamily="34" charset="0"/>
                        </a:rPr>
                        <a:t>Guinea</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a:txBody>
                    <a:bodyPr/>
                    <a:lstStyle/>
                    <a:p>
                      <a:pPr algn="ctr" fontAlgn="b"/>
                      <a:r>
                        <a:rPr lang="en-GB" sz="1200" b="0" i="0" u="none" strike="noStrike" dirty="0">
                          <a:solidFill>
                            <a:srgbClr val="000000"/>
                          </a:solidFill>
                          <a:effectLst/>
                          <a:latin typeface="Calibri" panose="020F0502020204030204" pitchFamily="34" charset="0"/>
                        </a:rPr>
                        <a:t>North Morocco</a:t>
                      </a:r>
                    </a:p>
                    <a:p>
                      <a:pPr algn="ctr" fontAlgn="b"/>
                      <a:r>
                        <a:rPr lang="en-GB" sz="1200" b="0" i="0" u="none" strike="noStrike" dirty="0">
                          <a:solidFill>
                            <a:srgbClr val="000000"/>
                          </a:solidFill>
                          <a:effectLst/>
                          <a:latin typeface="Calibri" panose="020F0502020204030204" pitchFamily="34" charset="0"/>
                        </a:rPr>
                        <a:t>Sous Massa</a:t>
                      </a:r>
                    </a:p>
                    <a:p>
                      <a:pPr algn="ctr" fontAlgn="b"/>
                      <a:r>
                        <a:rPr lang="en-GB" sz="1200" b="0" i="0" u="none" strike="noStrike" dirty="0">
                          <a:solidFill>
                            <a:srgbClr val="000000"/>
                          </a:solidFill>
                          <a:effectLst/>
                          <a:latin typeface="Calibri" panose="020F0502020204030204" pitchFamily="34" charset="0"/>
                        </a:rPr>
                        <a:t>Kankan</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a:txBody>
                    <a:bodyPr/>
                    <a:lstStyle/>
                    <a:p>
                      <a:pPr algn="ctr" fontAlgn="b"/>
                      <a:r>
                        <a:rPr lang="en-GB" sz="1200" b="0" i="0" u="none" strike="noStrike" dirty="0">
                          <a:solidFill>
                            <a:srgbClr val="000000"/>
                          </a:solidFill>
                          <a:effectLst/>
                          <a:latin typeface="Calibri" panose="020F0502020204030204" pitchFamily="34" charset="0"/>
                        </a:rPr>
                        <a:t>1,000,000</a:t>
                      </a:r>
                    </a:p>
                    <a:p>
                      <a:pPr algn="ctr" fontAlgn="b"/>
                      <a:r>
                        <a:rPr lang="en-GB" sz="1200" b="0" i="0" u="none" strike="noStrike" dirty="0">
                          <a:solidFill>
                            <a:srgbClr val="000000"/>
                          </a:solidFill>
                          <a:effectLst/>
                          <a:latin typeface="Calibri" panose="020F0502020204030204" pitchFamily="34" charset="0"/>
                        </a:rPr>
                        <a:t>1,500,000</a:t>
                      </a:r>
                    </a:p>
                    <a:p>
                      <a:pPr algn="ctr" fontAlgn="b"/>
                      <a:r>
                        <a:rPr lang="en-GB" sz="1200" b="0" i="0" u="none" strike="noStrike" dirty="0">
                          <a:solidFill>
                            <a:srgbClr val="000000"/>
                          </a:solidFill>
                          <a:effectLst/>
                          <a:latin typeface="Calibri" panose="020F0502020204030204" pitchFamily="34" charset="0"/>
                        </a:rPr>
                        <a:t>2,000,000</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95144">
                <a:tc>
                  <a:txBody>
                    <a:bodyPr/>
                    <a:lstStyle/>
                    <a:p>
                      <a:pPr algn="ctr" fontAlgn="b"/>
                      <a:r>
                        <a:rPr lang="en-GB" sz="1200" b="0" i="0" u="none" strike="noStrike" dirty="0">
                          <a:solidFill>
                            <a:srgbClr val="000000"/>
                          </a:solidFill>
                          <a:effectLst/>
                          <a:latin typeface="Calibri" panose="020F0502020204030204" pitchFamily="34" charset="0"/>
                        </a:rPr>
                        <a:t>Ivory Coast</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a:txBody>
                    <a:bodyPr/>
                    <a:lstStyle/>
                    <a:p>
                      <a:pPr algn="ctr" fontAlgn="b"/>
                      <a:r>
                        <a:rPr lang="en-GB" sz="1200" b="0" i="0" u="none" strike="noStrike" dirty="0">
                          <a:solidFill>
                            <a:srgbClr val="000000"/>
                          </a:solidFill>
                          <a:effectLst/>
                          <a:latin typeface="Calibri" panose="020F0502020204030204" pitchFamily="34" charset="0"/>
                        </a:rPr>
                        <a:t>Daloa</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a:txBody>
                    <a:bodyPr/>
                    <a:lstStyle/>
                    <a:p>
                      <a:pPr algn="ctr" fontAlgn="b"/>
                      <a:r>
                        <a:rPr lang="en-GB" sz="1200" b="0" i="0" u="none" strike="noStrike" dirty="0">
                          <a:solidFill>
                            <a:srgbClr val="000000"/>
                          </a:solidFill>
                          <a:effectLst/>
                          <a:latin typeface="Calibri" panose="020F0502020204030204" pitchFamily="34" charset="0"/>
                        </a:rPr>
                        <a:t>630,000</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70680">
                <a:tc>
                  <a:txBody>
                    <a:bodyPr/>
                    <a:lstStyle/>
                    <a:p>
                      <a:pPr algn="ctr" fontAlgn="b"/>
                      <a:r>
                        <a:rPr lang="en-GB" sz="1200" b="0" i="0" u="none" strike="noStrike" dirty="0">
                          <a:solidFill>
                            <a:srgbClr val="000000"/>
                          </a:solidFill>
                          <a:effectLst/>
                          <a:latin typeface="Calibri" panose="020F0502020204030204" pitchFamily="34" charset="0"/>
                        </a:rPr>
                        <a:t>Ghana</a:t>
                      </a:r>
                    </a:p>
                    <a:p>
                      <a:pPr algn="ctr" fontAlgn="b"/>
                      <a:r>
                        <a:rPr lang="en-GB" sz="1200" b="0" i="0" u="none" strike="noStrike" dirty="0">
                          <a:solidFill>
                            <a:srgbClr val="000000"/>
                          </a:solidFill>
                          <a:effectLst/>
                          <a:latin typeface="Calibri" panose="020F0502020204030204" pitchFamily="34" charset="0"/>
                        </a:rPr>
                        <a:t>Canary</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a:txBody>
                    <a:bodyPr/>
                    <a:lstStyle/>
                    <a:p>
                      <a:pPr algn="ctr" fontAlgn="b"/>
                      <a:r>
                        <a:rPr lang="en-GB" sz="1200" b="0" i="0" u="none" strike="noStrike" dirty="0">
                          <a:solidFill>
                            <a:srgbClr val="000000"/>
                          </a:solidFill>
                          <a:effectLst/>
                          <a:latin typeface="Calibri" panose="020F0502020204030204" pitchFamily="34" charset="0"/>
                        </a:rPr>
                        <a:t>Kumasi</a:t>
                      </a:r>
                    </a:p>
                    <a:p>
                      <a:pPr algn="ctr" fontAlgn="b"/>
                      <a:r>
                        <a:rPr lang="en-GB" sz="1200" b="0" i="0" u="none" strike="noStrike" dirty="0">
                          <a:solidFill>
                            <a:srgbClr val="000000"/>
                          </a:solidFill>
                          <a:effectLst/>
                          <a:latin typeface="Calibri" panose="020F0502020204030204" pitchFamily="34" charset="0"/>
                        </a:rPr>
                        <a:t>Arinaga</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a:txBody>
                    <a:bodyPr/>
                    <a:lstStyle/>
                    <a:p>
                      <a:pPr algn="ctr" fontAlgn="b"/>
                      <a:r>
                        <a:rPr lang="en-GB" sz="1200" b="0" i="0" u="none" strike="noStrike" dirty="0">
                          <a:solidFill>
                            <a:srgbClr val="000000"/>
                          </a:solidFill>
                          <a:effectLst/>
                          <a:latin typeface="Calibri" panose="020F0502020204030204" pitchFamily="34" charset="0"/>
                        </a:rPr>
                        <a:t>450,000</a:t>
                      </a:r>
                    </a:p>
                    <a:p>
                      <a:pPr algn="ctr" fontAlgn="b"/>
                      <a:r>
                        <a:rPr lang="en-GB" sz="1200" b="0" i="0" u="none" strike="noStrike" dirty="0">
                          <a:solidFill>
                            <a:srgbClr val="000000"/>
                          </a:solidFill>
                          <a:effectLst/>
                          <a:latin typeface="Calibri" panose="020F0502020204030204" pitchFamily="34" charset="0"/>
                        </a:rPr>
                        <a:t>2,000,000</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195144">
                <a:tc>
                  <a:txBody>
                    <a:bodyPr/>
                    <a:lstStyle/>
                    <a:p>
                      <a:pPr algn="ctr" fontAlgn="b"/>
                      <a:r>
                        <a:rPr lang="en-GB" sz="1200" b="0" i="0" u="none" strike="noStrike" dirty="0">
                          <a:solidFill>
                            <a:srgbClr val="000000"/>
                          </a:solidFill>
                          <a:effectLst/>
                          <a:latin typeface="Calibri" panose="020F0502020204030204" pitchFamily="34" charset="0"/>
                        </a:rPr>
                        <a:t>Mali</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a:txBody>
                    <a:bodyPr/>
                    <a:lstStyle/>
                    <a:p>
                      <a:pPr algn="ctr" fontAlgn="b"/>
                      <a:r>
                        <a:rPr lang="en-GB" sz="1200" b="0" i="0" u="none" strike="noStrike" dirty="0">
                          <a:solidFill>
                            <a:srgbClr val="000000"/>
                          </a:solidFill>
                          <a:effectLst/>
                          <a:latin typeface="Calibri" panose="020F0502020204030204" pitchFamily="34" charset="0"/>
                        </a:rPr>
                        <a:t>Bamako</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a:txBody>
                    <a:bodyPr/>
                    <a:lstStyle/>
                    <a:p>
                      <a:pPr algn="ctr" fontAlgn="b"/>
                      <a:r>
                        <a:rPr lang="en-GB" sz="1200" b="0" i="0" u="none" strike="noStrike" dirty="0">
                          <a:solidFill>
                            <a:srgbClr val="000000"/>
                          </a:solidFill>
                          <a:effectLst/>
                          <a:latin typeface="Calibri" panose="020F0502020204030204" pitchFamily="34" charset="0"/>
                        </a:rPr>
                        <a:t>2,750,000</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195144">
                <a:tc>
                  <a:txBody>
                    <a:bodyPr/>
                    <a:lstStyle/>
                    <a:p>
                      <a:pPr algn="ctr" fontAlgn="b"/>
                      <a:r>
                        <a:rPr lang="en-GB" sz="1200" b="0" i="0" u="none" strike="noStrike" dirty="0">
                          <a:solidFill>
                            <a:srgbClr val="000000"/>
                          </a:solidFill>
                          <a:effectLst/>
                          <a:latin typeface="Calibri" panose="020F0502020204030204" pitchFamily="34" charset="0"/>
                        </a:rPr>
                        <a:t>Tanzania</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a:txBody>
                    <a:bodyPr/>
                    <a:lstStyle/>
                    <a:p>
                      <a:pPr algn="ctr" fontAlgn="b"/>
                      <a:r>
                        <a:rPr lang="en-GB" sz="1200" b="0" i="0" u="none" strike="noStrike" dirty="0">
                          <a:solidFill>
                            <a:srgbClr val="000000"/>
                          </a:solidFill>
                          <a:effectLst/>
                          <a:latin typeface="Calibri" panose="020F0502020204030204" pitchFamily="34" charset="0"/>
                        </a:rPr>
                        <a:t>Dodoma</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a:txBody>
                    <a:bodyPr/>
                    <a:lstStyle/>
                    <a:p>
                      <a:pPr algn="ctr" fontAlgn="b"/>
                      <a:r>
                        <a:rPr lang="en-GB" sz="1200" b="0" i="0" u="none" strike="noStrike" dirty="0">
                          <a:solidFill>
                            <a:srgbClr val="000000"/>
                          </a:solidFill>
                          <a:effectLst/>
                          <a:latin typeface="Calibri" panose="020F0502020204030204" pitchFamily="34" charset="0"/>
                        </a:rPr>
                        <a:t>2,000,000</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bl>
          </a:graphicData>
        </a:graphic>
      </p:graphicFrame>
      <p:sp>
        <p:nvSpPr>
          <p:cNvPr id="55" name="Flowchart: Connector 19">
            <a:extLst>
              <a:ext uri="{FF2B5EF4-FFF2-40B4-BE49-F238E27FC236}">
                <a16:creationId xmlns:a16="http://schemas.microsoft.com/office/drawing/2014/main" id="{881CB689-5713-480F-B463-B7DF1ECE3B7E}"/>
              </a:ext>
            </a:extLst>
          </p:cNvPr>
          <p:cNvSpPr/>
          <p:nvPr/>
        </p:nvSpPr>
        <p:spPr>
          <a:xfrm>
            <a:off x="1993900" y="2178050"/>
            <a:ext cx="152400" cy="152400"/>
          </a:xfrm>
          <a:prstGeom prst="flowChartConnector">
            <a:avLst/>
          </a:prstGeom>
          <a:solidFill>
            <a:srgbClr val="FF6600"/>
          </a:solidFill>
          <a:ln>
            <a:solidFill>
              <a:srgbClr val="477F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dirty="0">
              <a:solidFill>
                <a:srgbClr val="0070C0"/>
              </a:solidFill>
            </a:endParaRPr>
          </a:p>
        </p:txBody>
      </p:sp>
      <p:sp>
        <p:nvSpPr>
          <p:cNvPr id="54" name="Flowchart: Connector 19">
            <a:extLst>
              <a:ext uri="{FF2B5EF4-FFF2-40B4-BE49-F238E27FC236}">
                <a16:creationId xmlns:a16="http://schemas.microsoft.com/office/drawing/2014/main" id="{881CB689-5713-480F-B463-B7DF1ECE3B7E}"/>
              </a:ext>
            </a:extLst>
          </p:cNvPr>
          <p:cNvSpPr/>
          <p:nvPr/>
        </p:nvSpPr>
        <p:spPr>
          <a:xfrm>
            <a:off x="1841500" y="2406650"/>
            <a:ext cx="152400" cy="152400"/>
          </a:xfrm>
          <a:prstGeom prst="flowChartConnector">
            <a:avLst/>
          </a:prstGeom>
          <a:solidFill>
            <a:srgbClr val="FF6600"/>
          </a:solidFill>
          <a:ln>
            <a:solidFill>
              <a:srgbClr val="477F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dirty="0">
              <a:solidFill>
                <a:srgbClr val="0070C0"/>
              </a:solidFill>
            </a:endParaRPr>
          </a:p>
        </p:txBody>
      </p:sp>
      <p:sp>
        <p:nvSpPr>
          <p:cNvPr id="14" name="Flowchart: Connector 12">
            <a:extLst>
              <a:ext uri="{FF2B5EF4-FFF2-40B4-BE49-F238E27FC236}">
                <a16:creationId xmlns:a16="http://schemas.microsoft.com/office/drawing/2014/main" id="{51B4B8EF-2A32-4971-A71E-0656DB4BA274}"/>
              </a:ext>
            </a:extLst>
          </p:cNvPr>
          <p:cNvSpPr/>
          <p:nvPr/>
        </p:nvSpPr>
        <p:spPr>
          <a:xfrm>
            <a:off x="1765300" y="2406650"/>
            <a:ext cx="152400" cy="152400"/>
          </a:xfrm>
          <a:prstGeom prst="flowChartConnector">
            <a:avLst/>
          </a:prstGeom>
          <a:solidFill>
            <a:srgbClr val="477F24"/>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3" name="Flowchart: Connector 19">
            <a:extLst>
              <a:ext uri="{FF2B5EF4-FFF2-40B4-BE49-F238E27FC236}">
                <a16:creationId xmlns:a16="http://schemas.microsoft.com/office/drawing/2014/main" id="{881CB689-5713-480F-B463-B7DF1ECE3B7E}"/>
              </a:ext>
            </a:extLst>
          </p:cNvPr>
          <p:cNvSpPr/>
          <p:nvPr/>
        </p:nvSpPr>
        <p:spPr>
          <a:xfrm>
            <a:off x="2679700" y="1797050"/>
            <a:ext cx="152400" cy="152400"/>
          </a:xfrm>
          <a:prstGeom prst="flowChartConnector">
            <a:avLst/>
          </a:prstGeom>
          <a:solidFill>
            <a:srgbClr val="FF6600"/>
          </a:solidFill>
          <a:ln>
            <a:solidFill>
              <a:srgbClr val="477F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dirty="0">
              <a:solidFill>
                <a:srgbClr val="0070C0"/>
              </a:solidFill>
            </a:endParaRPr>
          </a:p>
        </p:txBody>
      </p:sp>
      <p:sp>
        <p:nvSpPr>
          <p:cNvPr id="64" name="Flowchart: Connector 19">
            <a:extLst>
              <a:ext uri="{FF2B5EF4-FFF2-40B4-BE49-F238E27FC236}">
                <a16:creationId xmlns:a16="http://schemas.microsoft.com/office/drawing/2014/main" id="{881CB689-5713-480F-B463-B7DF1ECE3B7E}"/>
              </a:ext>
            </a:extLst>
          </p:cNvPr>
          <p:cNvSpPr/>
          <p:nvPr/>
        </p:nvSpPr>
        <p:spPr>
          <a:xfrm>
            <a:off x="546100" y="3535329"/>
            <a:ext cx="152400" cy="152400"/>
          </a:xfrm>
          <a:prstGeom prst="flowChartConnector">
            <a:avLst/>
          </a:prstGeom>
          <a:solidFill>
            <a:srgbClr val="FF6600"/>
          </a:solidFill>
          <a:ln>
            <a:solidFill>
              <a:srgbClr val="477F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dirty="0">
              <a:solidFill>
                <a:srgbClr val="0070C0"/>
              </a:solidFill>
            </a:endParaRPr>
          </a:p>
        </p:txBody>
      </p:sp>
      <p:sp>
        <p:nvSpPr>
          <p:cNvPr id="65" name="Flowchart: Connector 19">
            <a:extLst>
              <a:ext uri="{FF2B5EF4-FFF2-40B4-BE49-F238E27FC236}">
                <a16:creationId xmlns:a16="http://schemas.microsoft.com/office/drawing/2014/main" id="{881CB689-5713-480F-B463-B7DF1ECE3B7E}"/>
              </a:ext>
            </a:extLst>
          </p:cNvPr>
          <p:cNvSpPr/>
          <p:nvPr/>
        </p:nvSpPr>
        <p:spPr>
          <a:xfrm>
            <a:off x="2146300" y="3702050"/>
            <a:ext cx="152400" cy="152400"/>
          </a:xfrm>
          <a:prstGeom prst="flowChartConnector">
            <a:avLst/>
          </a:prstGeom>
          <a:solidFill>
            <a:srgbClr val="FF6600"/>
          </a:solidFill>
          <a:ln>
            <a:solidFill>
              <a:srgbClr val="477F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dirty="0">
              <a:solidFill>
                <a:srgbClr val="0070C0"/>
              </a:solidFill>
            </a:endParaRPr>
          </a:p>
        </p:txBody>
      </p:sp>
      <p:sp>
        <p:nvSpPr>
          <p:cNvPr id="66" name="Flowchart: Connector 19">
            <a:extLst>
              <a:ext uri="{FF2B5EF4-FFF2-40B4-BE49-F238E27FC236}">
                <a16:creationId xmlns:a16="http://schemas.microsoft.com/office/drawing/2014/main" id="{881CB689-5713-480F-B463-B7DF1ECE3B7E}"/>
              </a:ext>
            </a:extLst>
          </p:cNvPr>
          <p:cNvSpPr/>
          <p:nvPr/>
        </p:nvSpPr>
        <p:spPr>
          <a:xfrm>
            <a:off x="6489700" y="5454650"/>
            <a:ext cx="152400" cy="152400"/>
          </a:xfrm>
          <a:prstGeom prst="flowChartConnector">
            <a:avLst/>
          </a:prstGeom>
          <a:solidFill>
            <a:srgbClr val="FF6600"/>
          </a:solidFill>
          <a:ln>
            <a:solidFill>
              <a:srgbClr val="477F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dirty="0">
              <a:solidFill>
                <a:srgbClr val="0070C0"/>
              </a:solidFill>
            </a:endParaRPr>
          </a:p>
        </p:txBody>
      </p:sp>
      <p:sp>
        <p:nvSpPr>
          <p:cNvPr id="67" name="Flowchart: Connector 19">
            <a:extLst>
              <a:ext uri="{FF2B5EF4-FFF2-40B4-BE49-F238E27FC236}">
                <a16:creationId xmlns:a16="http://schemas.microsoft.com/office/drawing/2014/main" id="{881CB689-5713-480F-B463-B7DF1ECE3B7E}"/>
              </a:ext>
            </a:extLst>
          </p:cNvPr>
          <p:cNvSpPr/>
          <p:nvPr/>
        </p:nvSpPr>
        <p:spPr>
          <a:xfrm>
            <a:off x="1765300" y="4159250"/>
            <a:ext cx="152400" cy="152400"/>
          </a:xfrm>
          <a:prstGeom prst="flowChartConnector">
            <a:avLst/>
          </a:prstGeom>
          <a:solidFill>
            <a:srgbClr val="FF6600"/>
          </a:solidFill>
          <a:ln>
            <a:solidFill>
              <a:srgbClr val="477F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dirty="0">
              <a:solidFill>
                <a:srgbClr val="0070C0"/>
              </a:solidFill>
            </a:endParaRPr>
          </a:p>
        </p:txBody>
      </p:sp>
      <p:sp>
        <p:nvSpPr>
          <p:cNvPr id="68" name="Flowchart: Connector 19">
            <a:extLst>
              <a:ext uri="{FF2B5EF4-FFF2-40B4-BE49-F238E27FC236}">
                <a16:creationId xmlns:a16="http://schemas.microsoft.com/office/drawing/2014/main" id="{881CB689-5713-480F-B463-B7DF1ECE3B7E}"/>
              </a:ext>
            </a:extLst>
          </p:cNvPr>
          <p:cNvSpPr/>
          <p:nvPr/>
        </p:nvSpPr>
        <p:spPr>
          <a:xfrm>
            <a:off x="2603500" y="4387850"/>
            <a:ext cx="152400" cy="152400"/>
          </a:xfrm>
          <a:prstGeom prst="flowChartConnector">
            <a:avLst/>
          </a:prstGeom>
          <a:solidFill>
            <a:srgbClr val="FF6600"/>
          </a:solidFill>
          <a:ln>
            <a:solidFill>
              <a:srgbClr val="477F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dirty="0">
              <a:solidFill>
                <a:srgbClr val="0070C0"/>
              </a:solidFill>
            </a:endParaRPr>
          </a:p>
        </p:txBody>
      </p:sp>
      <p:sp>
        <p:nvSpPr>
          <p:cNvPr id="69" name="Flowchart: Connector 19">
            <a:extLst>
              <a:ext uri="{FF2B5EF4-FFF2-40B4-BE49-F238E27FC236}">
                <a16:creationId xmlns:a16="http://schemas.microsoft.com/office/drawing/2014/main" id="{881CB689-5713-480F-B463-B7DF1ECE3B7E}"/>
              </a:ext>
            </a:extLst>
          </p:cNvPr>
          <p:cNvSpPr/>
          <p:nvPr/>
        </p:nvSpPr>
        <p:spPr>
          <a:xfrm>
            <a:off x="2070100" y="4540250"/>
            <a:ext cx="152400" cy="152400"/>
          </a:xfrm>
          <a:prstGeom prst="flowChartConnector">
            <a:avLst/>
          </a:prstGeom>
          <a:solidFill>
            <a:srgbClr val="FF6600"/>
          </a:solidFill>
          <a:ln>
            <a:solidFill>
              <a:srgbClr val="477F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dirty="0">
              <a:solidFill>
                <a:srgbClr val="0070C0"/>
              </a:solidFill>
            </a:endParaRPr>
          </a:p>
        </p:txBody>
      </p:sp>
      <p:grpSp>
        <p:nvGrpSpPr>
          <p:cNvPr id="6" name="Group 5">
            <a:extLst>
              <a:ext uri="{FF2B5EF4-FFF2-40B4-BE49-F238E27FC236}">
                <a16:creationId xmlns:a16="http://schemas.microsoft.com/office/drawing/2014/main" id="{805089D3-055F-BF4D-B539-ECF609145C1A}"/>
              </a:ext>
            </a:extLst>
          </p:cNvPr>
          <p:cNvGrpSpPr/>
          <p:nvPr/>
        </p:nvGrpSpPr>
        <p:grpSpPr>
          <a:xfrm>
            <a:off x="546100" y="6084000"/>
            <a:ext cx="7010400" cy="624760"/>
            <a:chOff x="546100" y="6140450"/>
            <a:chExt cx="7010400" cy="624760"/>
          </a:xfrm>
        </p:grpSpPr>
        <p:sp>
          <p:nvSpPr>
            <p:cNvPr id="51" name="Flowchart: Connector 12">
              <a:extLst>
                <a:ext uri="{FF2B5EF4-FFF2-40B4-BE49-F238E27FC236}">
                  <a16:creationId xmlns:a16="http://schemas.microsoft.com/office/drawing/2014/main" id="{51B4B8EF-2A32-4971-A71E-0656DB4BA274}"/>
                </a:ext>
              </a:extLst>
            </p:cNvPr>
            <p:cNvSpPr/>
            <p:nvPr/>
          </p:nvSpPr>
          <p:spPr>
            <a:xfrm>
              <a:off x="546100" y="6192000"/>
              <a:ext cx="152400" cy="152400"/>
            </a:xfrm>
            <a:prstGeom prst="flowChartConnector">
              <a:avLst/>
            </a:prstGeom>
            <a:solidFill>
              <a:srgbClr val="477F24"/>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2" name="Flowchart: Connector 19">
              <a:extLst>
                <a:ext uri="{FF2B5EF4-FFF2-40B4-BE49-F238E27FC236}">
                  <a16:creationId xmlns:a16="http://schemas.microsoft.com/office/drawing/2014/main" id="{881CB689-5713-480F-B463-B7DF1ECE3B7E}"/>
                </a:ext>
              </a:extLst>
            </p:cNvPr>
            <p:cNvSpPr/>
            <p:nvPr/>
          </p:nvSpPr>
          <p:spPr>
            <a:xfrm>
              <a:off x="546100" y="6516000"/>
              <a:ext cx="152400" cy="152400"/>
            </a:xfrm>
            <a:prstGeom prst="flowChartConnector">
              <a:avLst/>
            </a:prstGeom>
            <a:solidFill>
              <a:srgbClr val="FF6600"/>
            </a:solidFill>
            <a:ln>
              <a:solidFill>
                <a:srgbClr val="477F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dirty="0">
                <a:solidFill>
                  <a:srgbClr val="0070C0"/>
                </a:solidFill>
              </a:endParaRPr>
            </a:p>
          </p:txBody>
        </p:sp>
        <p:sp>
          <p:nvSpPr>
            <p:cNvPr id="70" name="TextBox 69"/>
            <p:cNvSpPr txBox="1"/>
            <p:nvPr/>
          </p:nvSpPr>
          <p:spPr>
            <a:xfrm>
              <a:off x="774700" y="6140450"/>
              <a:ext cx="6781800" cy="624760"/>
            </a:xfrm>
            <a:prstGeom prst="rect">
              <a:avLst/>
            </a:prstGeom>
            <a:noFill/>
          </p:spPr>
          <p:txBody>
            <a:bodyPr wrap="square" lIns="99542" tIns="49771" rIns="99542" bIns="49771" rtlCol="0">
              <a:spAutoFit/>
            </a:bodyPr>
            <a:lstStyle/>
            <a:p>
              <a:pPr algn="just">
                <a:lnSpc>
                  <a:spcPct val="80000"/>
                </a:lnSpc>
              </a:pPr>
              <a:r>
                <a:rPr lang="en-GB" sz="1400" b="1" dirty="0">
                  <a:solidFill>
                    <a:srgbClr val="008000"/>
                  </a:solidFill>
                </a:rPr>
                <a:t>Cemos CCG 1</a:t>
              </a:r>
              <a:r>
                <a:rPr lang="sv-SE" sz="1400" b="1" dirty="0">
                  <a:solidFill>
                    <a:srgbClr val="008000"/>
                  </a:solidFill>
                </a:rPr>
                <a:t>: </a:t>
              </a:r>
              <a:r>
                <a:rPr lang="sv-SE" sz="1400" dirty="0"/>
                <a:t>Tarfaya, Morocco CCG 1 location and cement production launch 2018</a:t>
              </a:r>
            </a:p>
            <a:p>
              <a:pPr algn="just">
                <a:lnSpc>
                  <a:spcPct val="80000"/>
                </a:lnSpc>
              </a:pPr>
              <a:endParaRPr lang="en-GB" sz="1400" b="1" dirty="0">
                <a:solidFill>
                  <a:srgbClr val="008000"/>
                </a:solidFill>
              </a:endParaRPr>
            </a:p>
            <a:p>
              <a:pPr algn="just">
                <a:lnSpc>
                  <a:spcPct val="80000"/>
                </a:lnSpc>
              </a:pPr>
              <a:r>
                <a:rPr lang="en-GB" sz="1400" b="1" dirty="0">
                  <a:solidFill>
                    <a:srgbClr val="477F24"/>
                  </a:solidFill>
                </a:rPr>
                <a:t>Cemos CCG 2 – CCG 5: </a:t>
              </a:r>
              <a:r>
                <a:rPr lang="sv-SE" sz="1400" dirty="0"/>
                <a:t>New locations in evaluation for CCG 2 </a:t>
              </a:r>
              <a:r>
                <a:rPr lang="mr-IN" sz="1400" dirty="0"/>
                <a:t>–</a:t>
              </a:r>
              <a:r>
                <a:rPr lang="sv-SE" sz="1400" dirty="0"/>
                <a:t> CCG 5 launches</a:t>
              </a:r>
              <a:endParaRPr lang="sv-SE" sz="1400" b="1" dirty="0">
                <a:solidFill>
                  <a:srgbClr val="669900"/>
                </a:solidFill>
              </a:endParaRPr>
            </a:p>
          </p:txBody>
        </p:sp>
      </p:grpSp>
      <p:pic>
        <p:nvPicPr>
          <p:cNvPr id="2" name="Picture 1"/>
          <p:cNvPicPr>
            <a:picLocks/>
          </p:cNvPicPr>
          <p:nvPr/>
        </p:nvPicPr>
        <p:blipFill>
          <a:blip r:embed="rId3" cstate="email">
            <a:extLst>
              <a:ext uri="{28A0092B-C50C-407E-A947-70E740481C1C}">
                <a14:useLocalDpi xmlns:a14="http://schemas.microsoft.com/office/drawing/2010/main"/>
              </a:ext>
            </a:extLst>
          </a:blip>
          <a:stretch>
            <a:fillRect/>
          </a:stretch>
        </p:blipFill>
        <p:spPr>
          <a:xfrm>
            <a:off x="7102364" y="3778250"/>
            <a:ext cx="3204000" cy="2107499"/>
          </a:xfrm>
          <a:prstGeom prst="rect">
            <a:avLst/>
          </a:prstGeom>
          <a:effectLst>
            <a:outerShdw blurRad="50800" dist="38100" dir="2700000" algn="tl" rotWithShape="0">
              <a:prstClr val="black">
                <a:alpha val="40000"/>
              </a:prstClr>
            </a:outerShdw>
          </a:effectLst>
        </p:spPr>
      </p:pic>
      <p:sp>
        <p:nvSpPr>
          <p:cNvPr id="21" name="Flowchart: Connector 19">
            <a:extLst>
              <a:ext uri="{FF2B5EF4-FFF2-40B4-BE49-F238E27FC236}">
                <a16:creationId xmlns:a16="http://schemas.microsoft.com/office/drawing/2014/main" id="{DDBA95F2-0D31-4639-9DF8-E98E75121EFA}"/>
              </a:ext>
            </a:extLst>
          </p:cNvPr>
          <p:cNvSpPr/>
          <p:nvPr/>
        </p:nvSpPr>
        <p:spPr>
          <a:xfrm>
            <a:off x="1384300" y="2406650"/>
            <a:ext cx="152400" cy="152400"/>
          </a:xfrm>
          <a:prstGeom prst="flowChartConnector">
            <a:avLst/>
          </a:prstGeom>
          <a:solidFill>
            <a:srgbClr val="FF6600"/>
          </a:solidFill>
          <a:ln>
            <a:solidFill>
              <a:srgbClr val="477F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dirty="0">
              <a:solidFill>
                <a:srgbClr val="0070C0"/>
              </a:solidFill>
            </a:endParaRPr>
          </a:p>
        </p:txBody>
      </p:sp>
      <p:grpSp>
        <p:nvGrpSpPr>
          <p:cNvPr id="28" name="Group 27">
            <a:extLst>
              <a:ext uri="{FF2B5EF4-FFF2-40B4-BE49-F238E27FC236}">
                <a16:creationId xmlns:a16="http://schemas.microsoft.com/office/drawing/2014/main" id="{18B44408-81AC-3244-82D7-BF1EE32BD07B}"/>
              </a:ext>
            </a:extLst>
          </p:cNvPr>
          <p:cNvGrpSpPr/>
          <p:nvPr/>
        </p:nvGrpSpPr>
        <p:grpSpPr>
          <a:xfrm>
            <a:off x="0" y="6775200"/>
            <a:ext cx="10693400" cy="785926"/>
            <a:chOff x="0" y="6856824"/>
            <a:chExt cx="10693400" cy="785926"/>
          </a:xfrm>
        </p:grpSpPr>
        <p:pic>
          <p:nvPicPr>
            <p:cNvPr id="29" name="Picture 28" descr="cid:A2DD92C4-31E2-4BA3-A926-80BD0E8FDD82@lan">
              <a:extLst>
                <a:ext uri="{FF2B5EF4-FFF2-40B4-BE49-F238E27FC236}">
                  <a16:creationId xmlns:a16="http://schemas.microsoft.com/office/drawing/2014/main" id="{624D5A03-B990-A64E-AB9C-F32568398F38}"/>
                </a:ext>
              </a:extLst>
            </p:cNvPr>
            <p:cNvPicPr/>
            <p:nvPr/>
          </p:nvPicPr>
          <p:blipFill>
            <a:blip r:embed="rId4" r:link="rId5" cstate="email">
              <a:extLst>
                <a:ext uri="{28A0092B-C50C-407E-A947-70E740481C1C}">
                  <a14:useLocalDpi xmlns:a14="http://schemas.microsoft.com/office/drawing/2010/main"/>
                </a:ext>
              </a:extLst>
            </a:blip>
            <a:srcRect/>
            <a:stretch>
              <a:fillRect/>
            </a:stretch>
          </p:blipFill>
          <p:spPr bwMode="auto">
            <a:xfrm>
              <a:off x="0" y="6856824"/>
              <a:ext cx="10693400" cy="785926"/>
            </a:xfrm>
            <a:prstGeom prst="rect">
              <a:avLst/>
            </a:prstGeom>
            <a:noFill/>
            <a:ln>
              <a:noFill/>
            </a:ln>
          </p:spPr>
        </p:pic>
        <p:pic>
          <p:nvPicPr>
            <p:cNvPr id="30" name="Picture 29">
              <a:extLst>
                <a:ext uri="{FF2B5EF4-FFF2-40B4-BE49-F238E27FC236}">
                  <a16:creationId xmlns:a16="http://schemas.microsoft.com/office/drawing/2014/main" id="{E61CAB1D-852C-1A40-A2FE-AF608EEF0BF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719682" y="7032865"/>
              <a:ext cx="1549918" cy="495648"/>
            </a:xfrm>
            <a:prstGeom prst="rect">
              <a:avLst/>
            </a:prstGeom>
          </p:spPr>
        </p:pic>
        <p:sp>
          <p:nvSpPr>
            <p:cNvPr id="31" name="Rectangle 30">
              <a:extLst>
                <a:ext uri="{FF2B5EF4-FFF2-40B4-BE49-F238E27FC236}">
                  <a16:creationId xmlns:a16="http://schemas.microsoft.com/office/drawing/2014/main" id="{9DCBE03E-2BFC-F24E-880F-EBCF72B3A5CD}"/>
                </a:ext>
              </a:extLst>
            </p:cNvPr>
            <p:cNvSpPr/>
            <p:nvPr/>
          </p:nvSpPr>
          <p:spPr>
            <a:xfrm>
              <a:off x="8719682" y="7032865"/>
              <a:ext cx="1580018" cy="495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2" name="Picture 9">
              <a:extLst>
                <a:ext uri="{FF2B5EF4-FFF2-40B4-BE49-F238E27FC236}">
                  <a16:creationId xmlns:a16="http://schemas.microsoft.com/office/drawing/2014/main" id="{D5440C31-C89A-964E-A842-59AB7354451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820000" y="7137981"/>
              <a:ext cx="1724055" cy="360000"/>
            </a:xfrm>
            <a:prstGeom prst="rect">
              <a:avLst/>
            </a:prstGeom>
          </p:spPr>
        </p:pic>
      </p:grpSp>
      <p:grpSp>
        <p:nvGrpSpPr>
          <p:cNvPr id="27" name="Group 26">
            <a:extLst>
              <a:ext uri="{FF2B5EF4-FFF2-40B4-BE49-F238E27FC236}">
                <a16:creationId xmlns:a16="http://schemas.microsoft.com/office/drawing/2014/main" id="{0465AF8F-A81E-0C4D-AF26-2CD35102B1B6}"/>
              </a:ext>
            </a:extLst>
          </p:cNvPr>
          <p:cNvGrpSpPr/>
          <p:nvPr/>
        </p:nvGrpSpPr>
        <p:grpSpPr>
          <a:xfrm>
            <a:off x="393699" y="349250"/>
            <a:ext cx="9906001" cy="914400"/>
            <a:chOff x="393699" y="349250"/>
            <a:chExt cx="9906001" cy="914400"/>
          </a:xfrm>
        </p:grpSpPr>
        <p:sp>
          <p:nvSpPr>
            <p:cNvPr id="33" name="Rectangle 32">
              <a:extLst>
                <a:ext uri="{FF2B5EF4-FFF2-40B4-BE49-F238E27FC236}">
                  <a16:creationId xmlns:a16="http://schemas.microsoft.com/office/drawing/2014/main" id="{6A723BC7-867B-5C41-9D0A-0771A1A14E18}"/>
                </a:ext>
              </a:extLst>
            </p:cNvPr>
            <p:cNvSpPr/>
            <p:nvPr/>
          </p:nvSpPr>
          <p:spPr>
            <a:xfrm>
              <a:off x="393700" y="349250"/>
              <a:ext cx="9906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91022E3F-818F-EF4B-BA35-E8EF9C9F185F}"/>
                </a:ext>
              </a:extLst>
            </p:cNvPr>
            <p:cNvGrpSpPr/>
            <p:nvPr/>
          </p:nvGrpSpPr>
          <p:grpSpPr>
            <a:xfrm>
              <a:off x="393699" y="349250"/>
              <a:ext cx="9905999" cy="762000"/>
              <a:chOff x="393699" y="501650"/>
              <a:chExt cx="9905999" cy="762000"/>
            </a:xfrm>
          </p:grpSpPr>
          <p:sp>
            <p:nvSpPr>
              <p:cNvPr id="35" name="object 3">
                <a:extLst>
                  <a:ext uri="{FF2B5EF4-FFF2-40B4-BE49-F238E27FC236}">
                    <a16:creationId xmlns:a16="http://schemas.microsoft.com/office/drawing/2014/main" id="{E0597392-FD9B-994C-BC0D-6CC0A09F5029}"/>
                  </a:ext>
                </a:extLst>
              </p:cNvPr>
              <p:cNvSpPr/>
              <p:nvPr/>
            </p:nvSpPr>
            <p:spPr>
              <a:xfrm>
                <a:off x="393699" y="501650"/>
                <a:ext cx="3733802" cy="762000"/>
              </a:xfrm>
              <a:custGeom>
                <a:avLst/>
                <a:gdLst/>
                <a:ahLst/>
                <a:cxnLst/>
                <a:rect l="l" t="t" r="r" b="b"/>
                <a:pathLst>
                  <a:path w="3675379" h="701675">
                    <a:moveTo>
                      <a:pt x="0" y="0"/>
                    </a:moveTo>
                    <a:lnTo>
                      <a:pt x="3675354" y="0"/>
                    </a:lnTo>
                    <a:lnTo>
                      <a:pt x="3675354" y="701675"/>
                    </a:lnTo>
                    <a:lnTo>
                      <a:pt x="0" y="701675"/>
                    </a:lnTo>
                    <a:lnTo>
                      <a:pt x="0" y="0"/>
                    </a:lnTo>
                    <a:close/>
                  </a:path>
                </a:pathLst>
              </a:custGeom>
              <a:solidFill>
                <a:srgbClr val="002060"/>
              </a:solidFill>
            </p:spPr>
            <p:txBody>
              <a:bodyPr wrap="square" lIns="0" tIns="0" rIns="0" bIns="144000" rtlCol="0" anchor="ctr" anchorCtr="0"/>
              <a:lstStyle/>
              <a:p>
                <a:pPr marL="36000" algn="ctr">
                  <a:lnSpc>
                    <a:spcPct val="150000"/>
                  </a:lnSpc>
                  <a:spcBef>
                    <a:spcPts val="1200"/>
                  </a:spcBef>
                </a:pPr>
                <a:r>
                  <a:rPr lang="en-GB" sz="2400" spc="-55" dirty="0">
                    <a:solidFill>
                      <a:schemeClr val="bg1"/>
                    </a:solidFill>
                  </a:rPr>
                  <a:t>CCG Roll Out Program</a:t>
                </a:r>
                <a:endParaRPr sz="2400" dirty="0">
                  <a:solidFill>
                    <a:schemeClr val="bg1"/>
                  </a:solidFill>
                </a:endParaRPr>
              </a:p>
            </p:txBody>
          </p:sp>
          <p:sp>
            <p:nvSpPr>
              <p:cNvPr id="36" name="object 3">
                <a:extLst>
                  <a:ext uri="{FF2B5EF4-FFF2-40B4-BE49-F238E27FC236}">
                    <a16:creationId xmlns:a16="http://schemas.microsoft.com/office/drawing/2014/main" id="{FA4FD18C-4A9D-9547-8F8E-D2B3B0F00A7C}"/>
                  </a:ext>
                </a:extLst>
              </p:cNvPr>
              <p:cNvSpPr/>
              <p:nvPr/>
            </p:nvSpPr>
            <p:spPr>
              <a:xfrm>
                <a:off x="4127501" y="501650"/>
                <a:ext cx="6172197" cy="762000"/>
              </a:xfrm>
              <a:custGeom>
                <a:avLst/>
                <a:gdLst/>
                <a:ahLst/>
                <a:cxnLst/>
                <a:rect l="l" t="t" r="r" b="b"/>
                <a:pathLst>
                  <a:path w="3675379" h="701675">
                    <a:moveTo>
                      <a:pt x="0" y="0"/>
                    </a:moveTo>
                    <a:lnTo>
                      <a:pt x="3675354" y="0"/>
                    </a:lnTo>
                    <a:lnTo>
                      <a:pt x="3675354" y="701675"/>
                    </a:lnTo>
                    <a:lnTo>
                      <a:pt x="0" y="701675"/>
                    </a:lnTo>
                    <a:lnTo>
                      <a:pt x="0" y="0"/>
                    </a:lnTo>
                    <a:close/>
                  </a:path>
                </a:pathLst>
              </a:custGeom>
              <a:solidFill>
                <a:srgbClr val="477F24"/>
              </a:solidFill>
            </p:spPr>
            <p:txBody>
              <a:bodyPr wrap="square" lIns="0" tIns="0" rIns="0" bIns="144000" rtlCol="0" anchor="ctr" anchorCtr="0"/>
              <a:lstStyle/>
              <a:p>
                <a:pPr marL="36000" algn="ctr">
                  <a:lnSpc>
                    <a:spcPct val="150000"/>
                  </a:lnSpc>
                  <a:spcBef>
                    <a:spcPts val="1200"/>
                  </a:spcBef>
                </a:pPr>
                <a:r>
                  <a:rPr lang="en-GB" sz="2400" spc="-55" dirty="0">
                    <a:solidFill>
                      <a:schemeClr val="bg1"/>
                    </a:solidFill>
                  </a:rPr>
                  <a:t>Niche Market Locations in Evaluation</a:t>
                </a:r>
                <a:endParaRPr sz="2400" dirty="0">
                  <a:solidFill>
                    <a:schemeClr val="bg1"/>
                  </a:solidFill>
                </a:endParaRPr>
              </a:p>
            </p:txBody>
          </p:sp>
        </p:grpSp>
      </p:grpSp>
    </p:spTree>
    <p:extLst>
      <p:ext uri="{BB962C8B-B14F-4D97-AF65-F5344CB8AC3E}">
        <p14:creationId xmlns:p14="http://schemas.microsoft.com/office/powerpoint/2010/main" val="742723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F07C4AD-49DC-9642-BFC0-5EB2AB6BF11C}"/>
              </a:ext>
            </a:extLst>
          </p:cNvPr>
          <p:cNvGrpSpPr/>
          <p:nvPr/>
        </p:nvGrpSpPr>
        <p:grpSpPr>
          <a:xfrm>
            <a:off x="6718300" y="2016076"/>
            <a:ext cx="3581398" cy="3763049"/>
            <a:chOff x="6718300" y="1949451"/>
            <a:chExt cx="3581398" cy="3763049"/>
          </a:xfrm>
        </p:grpSpPr>
        <p:sp>
          <p:nvSpPr>
            <p:cNvPr id="11" name="object 13"/>
            <p:cNvSpPr/>
            <p:nvPr/>
          </p:nvSpPr>
          <p:spPr>
            <a:xfrm>
              <a:off x="6718300" y="1949451"/>
              <a:ext cx="3581398" cy="3348768"/>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2" name="Rectangle 1"/>
            <p:cNvSpPr/>
            <p:nvPr/>
          </p:nvSpPr>
          <p:spPr>
            <a:xfrm>
              <a:off x="7511408" y="5435501"/>
              <a:ext cx="1995183" cy="276999"/>
            </a:xfrm>
            <a:prstGeom prst="rect">
              <a:avLst/>
            </a:prstGeom>
          </p:spPr>
          <p:txBody>
            <a:bodyPr wrap="none">
              <a:spAutoFit/>
            </a:bodyPr>
            <a:lstStyle/>
            <a:p>
              <a:r>
                <a:rPr lang="en-GB" sz="1200" b="1" dirty="0"/>
                <a:t>Africa Cement Demand Map</a:t>
              </a:r>
            </a:p>
          </p:txBody>
        </p:sp>
      </p:grpSp>
      <p:sp>
        <p:nvSpPr>
          <p:cNvPr id="8" name="TextBox 7"/>
          <p:cNvSpPr txBox="1"/>
          <p:nvPr/>
        </p:nvSpPr>
        <p:spPr>
          <a:xfrm>
            <a:off x="317500" y="1568450"/>
            <a:ext cx="6080245" cy="4658300"/>
          </a:xfrm>
          <a:prstGeom prst="rect">
            <a:avLst/>
          </a:prstGeom>
          <a:noFill/>
        </p:spPr>
        <p:txBody>
          <a:bodyPr wrap="square" lIns="99542" tIns="49771" rIns="99542" bIns="49771" rtlCol="0">
            <a:spAutoFit/>
          </a:bodyPr>
          <a:lstStyle/>
          <a:p>
            <a:pPr marL="185738" indent="-185738" algn="just">
              <a:lnSpc>
                <a:spcPct val="110000"/>
              </a:lnSpc>
              <a:buFont typeface="Arial" panose="020B0604020202020204" pitchFamily="34" charset="0"/>
              <a:buChar char="•"/>
            </a:pPr>
            <a:r>
              <a:rPr lang="en-GB" sz="1500" b="1" dirty="0">
                <a:solidFill>
                  <a:srgbClr val="008000"/>
                </a:solidFill>
              </a:rPr>
              <a:t>Population growth</a:t>
            </a:r>
            <a:r>
              <a:rPr lang="en-GB" sz="1500" dirty="0">
                <a:solidFill>
                  <a:srgbClr val="000000"/>
                </a:solidFill>
              </a:rPr>
              <a:t> – </a:t>
            </a:r>
            <a:r>
              <a:rPr lang="en-GB" sz="1500" dirty="0"/>
              <a:t>Sub Saharan Africa population growth to 1.2 billion and + 40% by 2025 driving need for housing and cement consumption</a:t>
            </a:r>
            <a:endParaRPr lang="sv-SE" sz="1500" dirty="0"/>
          </a:p>
          <a:p>
            <a:pPr marL="185738" indent="-185738" algn="just">
              <a:lnSpc>
                <a:spcPct val="110000"/>
              </a:lnSpc>
              <a:buFont typeface="Arial" panose="020B0604020202020204" pitchFamily="34" charset="0"/>
              <a:buChar char="•"/>
            </a:pPr>
            <a:endParaRPr lang="en-GB" sz="1500" b="1" dirty="0">
              <a:solidFill>
                <a:srgbClr val="008000"/>
              </a:solidFill>
            </a:endParaRPr>
          </a:p>
          <a:p>
            <a:pPr marL="185738" indent="-185738" algn="just">
              <a:lnSpc>
                <a:spcPct val="110000"/>
              </a:lnSpc>
              <a:buFont typeface="Arial" panose="020B0604020202020204" pitchFamily="34" charset="0"/>
              <a:buChar char="•"/>
            </a:pPr>
            <a:r>
              <a:rPr lang="en-GB" sz="1500" b="1" dirty="0">
                <a:solidFill>
                  <a:srgbClr val="008000"/>
                </a:solidFill>
              </a:rPr>
              <a:t>Low per capita cement consumption</a:t>
            </a:r>
            <a:r>
              <a:rPr lang="en-GB" sz="1500" dirty="0">
                <a:solidFill>
                  <a:srgbClr val="000000"/>
                </a:solidFill>
              </a:rPr>
              <a:t> – </a:t>
            </a:r>
            <a:r>
              <a:rPr lang="sv-SE" sz="1500" dirty="0"/>
              <a:t>Sub Saharan Africa cement consumption varies from below 100kg to 200kg per capita vs. North Africa with 500kg per capita</a:t>
            </a:r>
            <a:endParaRPr lang="sv-SE" sz="1500" b="1" dirty="0"/>
          </a:p>
          <a:p>
            <a:pPr marL="185738" indent="-185738" algn="just">
              <a:lnSpc>
                <a:spcPct val="110000"/>
              </a:lnSpc>
              <a:buFont typeface="Arial" panose="020B0604020202020204" pitchFamily="34" charset="0"/>
              <a:buChar char="•"/>
            </a:pPr>
            <a:endParaRPr lang="en-GB" sz="1500" b="1" dirty="0">
              <a:solidFill>
                <a:srgbClr val="008000"/>
              </a:solidFill>
            </a:endParaRPr>
          </a:p>
          <a:p>
            <a:pPr marL="185738" indent="-185738" algn="just">
              <a:lnSpc>
                <a:spcPct val="110000"/>
              </a:lnSpc>
              <a:buFont typeface="Arial" panose="020B0604020202020204" pitchFamily="34" charset="0"/>
              <a:buChar char="•"/>
            </a:pPr>
            <a:r>
              <a:rPr lang="en-GB" sz="1500" b="1" dirty="0">
                <a:solidFill>
                  <a:srgbClr val="008000"/>
                </a:solidFill>
              </a:rPr>
              <a:t>Markets are Scattered</a:t>
            </a:r>
            <a:r>
              <a:rPr lang="en-GB" sz="1500" dirty="0">
                <a:solidFill>
                  <a:srgbClr val="000000"/>
                </a:solidFill>
              </a:rPr>
              <a:t> – </a:t>
            </a:r>
            <a:r>
              <a:rPr lang="sv-SE" sz="1500" dirty="0"/>
              <a:t>African disbursed markets are suited for a smaller scale 270,000 tons per year CCG grinder and a number of secondary cities as target</a:t>
            </a:r>
            <a:endParaRPr lang="sv-SE" sz="1500" b="1" dirty="0"/>
          </a:p>
          <a:p>
            <a:pPr marL="185738" indent="-185738" algn="just">
              <a:lnSpc>
                <a:spcPct val="110000"/>
              </a:lnSpc>
              <a:buFont typeface="Arial" panose="020B0604020202020204" pitchFamily="34" charset="0"/>
              <a:buChar char="•"/>
            </a:pPr>
            <a:endParaRPr lang="en-GB" sz="1500" b="1" dirty="0">
              <a:solidFill>
                <a:srgbClr val="008000"/>
              </a:solidFill>
            </a:endParaRPr>
          </a:p>
          <a:p>
            <a:pPr marL="185738" indent="-185738" algn="just">
              <a:lnSpc>
                <a:spcPct val="110000"/>
              </a:lnSpc>
              <a:buFont typeface="Arial" panose="020B0604020202020204" pitchFamily="34" charset="0"/>
              <a:buChar char="•"/>
            </a:pPr>
            <a:r>
              <a:rPr lang="en-GB" sz="1500" b="1" dirty="0">
                <a:solidFill>
                  <a:srgbClr val="008000"/>
                </a:solidFill>
              </a:rPr>
              <a:t>Cement Import Restrictions a Trend</a:t>
            </a:r>
            <a:r>
              <a:rPr lang="en-GB" sz="1500" dirty="0">
                <a:solidFill>
                  <a:srgbClr val="000000"/>
                </a:solidFill>
              </a:rPr>
              <a:t> – </a:t>
            </a:r>
            <a:r>
              <a:rPr lang="sv-SE" sz="1500" dirty="0"/>
              <a:t>Trend for protecting local cement markets with cement import restructions current, a CCG is FDI and clinker imports not restricted</a:t>
            </a:r>
            <a:endParaRPr lang="sv-SE" sz="1500" b="1" dirty="0"/>
          </a:p>
          <a:p>
            <a:pPr marL="185738" indent="-185738" algn="just">
              <a:lnSpc>
                <a:spcPct val="110000"/>
              </a:lnSpc>
            </a:pPr>
            <a:endParaRPr lang="en-GB" sz="1500" b="1" dirty="0">
              <a:solidFill>
                <a:srgbClr val="008000"/>
              </a:solidFill>
            </a:endParaRPr>
          </a:p>
          <a:p>
            <a:pPr marL="185738" indent="-185738" algn="just">
              <a:lnSpc>
                <a:spcPct val="110000"/>
              </a:lnSpc>
              <a:buFont typeface="Arial" panose="020B0604020202020204" pitchFamily="34" charset="0"/>
              <a:buChar char="•"/>
            </a:pPr>
            <a:r>
              <a:rPr lang="en-GB" sz="1500" b="1" dirty="0">
                <a:solidFill>
                  <a:srgbClr val="008000"/>
                </a:solidFill>
              </a:rPr>
              <a:t>High Prices in Select Sub Saharan Markets</a:t>
            </a:r>
            <a:r>
              <a:rPr lang="en-GB" sz="1500" dirty="0">
                <a:solidFill>
                  <a:srgbClr val="000000"/>
                </a:solidFill>
              </a:rPr>
              <a:t> – </a:t>
            </a:r>
            <a:r>
              <a:rPr lang="en-GB" sz="1500" dirty="0"/>
              <a:t>D</a:t>
            </a:r>
            <a:r>
              <a:rPr lang="sv-SE" sz="1500" dirty="0"/>
              <a:t>ue to lack of cement supply a number of countries and regions have high (US$ 150 </a:t>
            </a:r>
            <a:r>
              <a:rPr lang="mr-IN" sz="1500" dirty="0"/>
              <a:t>–</a:t>
            </a:r>
            <a:r>
              <a:rPr lang="sv-SE" sz="1500" dirty="0"/>
              <a:t> 400) per ton cement prices</a:t>
            </a:r>
          </a:p>
        </p:txBody>
      </p:sp>
      <p:grpSp>
        <p:nvGrpSpPr>
          <p:cNvPr id="16" name="Group 15">
            <a:extLst>
              <a:ext uri="{FF2B5EF4-FFF2-40B4-BE49-F238E27FC236}">
                <a16:creationId xmlns:a16="http://schemas.microsoft.com/office/drawing/2014/main" id="{B9747F0D-A797-AA46-A64D-6F4273DA9A1E}"/>
              </a:ext>
            </a:extLst>
          </p:cNvPr>
          <p:cNvGrpSpPr/>
          <p:nvPr/>
        </p:nvGrpSpPr>
        <p:grpSpPr>
          <a:xfrm>
            <a:off x="0" y="6775200"/>
            <a:ext cx="10693400" cy="785926"/>
            <a:chOff x="0" y="6856824"/>
            <a:chExt cx="10693400" cy="785926"/>
          </a:xfrm>
        </p:grpSpPr>
        <p:pic>
          <p:nvPicPr>
            <p:cNvPr id="17" name="Picture 16" descr="cid:A2DD92C4-31E2-4BA3-A926-80BD0E8FDD82@lan">
              <a:extLst>
                <a:ext uri="{FF2B5EF4-FFF2-40B4-BE49-F238E27FC236}">
                  <a16:creationId xmlns:a16="http://schemas.microsoft.com/office/drawing/2014/main" id="{B75943A5-8903-1E43-BA81-5719BB6397DB}"/>
                </a:ext>
              </a:extLst>
            </p:cNvPr>
            <p:cNvPicPr/>
            <p:nvPr/>
          </p:nvPicPr>
          <p:blipFill>
            <a:blip r:embed="rId3" r:link="rId4" cstate="email">
              <a:extLst>
                <a:ext uri="{28A0092B-C50C-407E-A947-70E740481C1C}">
                  <a14:useLocalDpi xmlns:a14="http://schemas.microsoft.com/office/drawing/2010/main"/>
                </a:ext>
              </a:extLst>
            </a:blip>
            <a:srcRect/>
            <a:stretch>
              <a:fillRect/>
            </a:stretch>
          </p:blipFill>
          <p:spPr bwMode="auto">
            <a:xfrm>
              <a:off x="0" y="6856824"/>
              <a:ext cx="10693400" cy="785926"/>
            </a:xfrm>
            <a:prstGeom prst="rect">
              <a:avLst/>
            </a:prstGeom>
            <a:noFill/>
            <a:ln>
              <a:noFill/>
            </a:ln>
          </p:spPr>
        </p:pic>
        <p:pic>
          <p:nvPicPr>
            <p:cNvPr id="18" name="Picture 17">
              <a:extLst>
                <a:ext uri="{FF2B5EF4-FFF2-40B4-BE49-F238E27FC236}">
                  <a16:creationId xmlns:a16="http://schemas.microsoft.com/office/drawing/2014/main" id="{4D302BAE-8643-7749-B3AE-A2D69B5093B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719682" y="7032865"/>
              <a:ext cx="1549918" cy="495648"/>
            </a:xfrm>
            <a:prstGeom prst="rect">
              <a:avLst/>
            </a:prstGeom>
          </p:spPr>
        </p:pic>
        <p:sp>
          <p:nvSpPr>
            <p:cNvPr id="19" name="Rectangle 18">
              <a:extLst>
                <a:ext uri="{FF2B5EF4-FFF2-40B4-BE49-F238E27FC236}">
                  <a16:creationId xmlns:a16="http://schemas.microsoft.com/office/drawing/2014/main" id="{F00AA24A-18A7-3647-8BE9-A82210F028C8}"/>
                </a:ext>
              </a:extLst>
            </p:cNvPr>
            <p:cNvSpPr/>
            <p:nvPr/>
          </p:nvSpPr>
          <p:spPr>
            <a:xfrm>
              <a:off x="8719682" y="7032865"/>
              <a:ext cx="1580018" cy="495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9">
              <a:extLst>
                <a:ext uri="{FF2B5EF4-FFF2-40B4-BE49-F238E27FC236}">
                  <a16:creationId xmlns:a16="http://schemas.microsoft.com/office/drawing/2014/main" id="{0BB50CF5-2D2C-6946-B6F0-CF3C48777F9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820000" y="7137981"/>
              <a:ext cx="1724055" cy="360000"/>
            </a:xfrm>
            <a:prstGeom prst="rect">
              <a:avLst/>
            </a:prstGeom>
          </p:spPr>
        </p:pic>
      </p:grpSp>
      <p:grpSp>
        <p:nvGrpSpPr>
          <p:cNvPr id="13" name="Group 12">
            <a:extLst>
              <a:ext uri="{FF2B5EF4-FFF2-40B4-BE49-F238E27FC236}">
                <a16:creationId xmlns:a16="http://schemas.microsoft.com/office/drawing/2014/main" id="{E89F8915-F9A6-B548-9EB5-9D897BBF2DDC}"/>
              </a:ext>
            </a:extLst>
          </p:cNvPr>
          <p:cNvGrpSpPr/>
          <p:nvPr/>
        </p:nvGrpSpPr>
        <p:grpSpPr>
          <a:xfrm>
            <a:off x="393699" y="349250"/>
            <a:ext cx="9906001" cy="914400"/>
            <a:chOff x="393699" y="349250"/>
            <a:chExt cx="9906001" cy="914400"/>
          </a:xfrm>
        </p:grpSpPr>
        <p:sp>
          <p:nvSpPr>
            <p:cNvPr id="14" name="Rectangle 13">
              <a:extLst>
                <a:ext uri="{FF2B5EF4-FFF2-40B4-BE49-F238E27FC236}">
                  <a16:creationId xmlns:a16="http://schemas.microsoft.com/office/drawing/2014/main" id="{CF688151-5799-C148-B39F-C04122EDDAB9}"/>
                </a:ext>
              </a:extLst>
            </p:cNvPr>
            <p:cNvSpPr/>
            <p:nvPr/>
          </p:nvSpPr>
          <p:spPr>
            <a:xfrm>
              <a:off x="393700" y="349250"/>
              <a:ext cx="9906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998827A2-5508-7C48-BBB3-B4C6DAB7CF14}"/>
                </a:ext>
              </a:extLst>
            </p:cNvPr>
            <p:cNvGrpSpPr/>
            <p:nvPr/>
          </p:nvGrpSpPr>
          <p:grpSpPr>
            <a:xfrm>
              <a:off x="393699" y="349250"/>
              <a:ext cx="9905999" cy="762000"/>
              <a:chOff x="393699" y="501650"/>
              <a:chExt cx="9905999" cy="762000"/>
            </a:xfrm>
          </p:grpSpPr>
          <p:sp>
            <p:nvSpPr>
              <p:cNvPr id="21" name="object 3">
                <a:extLst>
                  <a:ext uri="{FF2B5EF4-FFF2-40B4-BE49-F238E27FC236}">
                    <a16:creationId xmlns:a16="http://schemas.microsoft.com/office/drawing/2014/main" id="{40913B52-BD34-364B-86B1-C049D0757282}"/>
                  </a:ext>
                </a:extLst>
              </p:cNvPr>
              <p:cNvSpPr/>
              <p:nvPr/>
            </p:nvSpPr>
            <p:spPr>
              <a:xfrm>
                <a:off x="393699" y="501650"/>
                <a:ext cx="3733802" cy="762000"/>
              </a:xfrm>
              <a:custGeom>
                <a:avLst/>
                <a:gdLst/>
                <a:ahLst/>
                <a:cxnLst/>
                <a:rect l="l" t="t" r="r" b="b"/>
                <a:pathLst>
                  <a:path w="3675379" h="701675">
                    <a:moveTo>
                      <a:pt x="0" y="0"/>
                    </a:moveTo>
                    <a:lnTo>
                      <a:pt x="3675354" y="0"/>
                    </a:lnTo>
                    <a:lnTo>
                      <a:pt x="3675354" y="701675"/>
                    </a:lnTo>
                    <a:lnTo>
                      <a:pt x="0" y="701675"/>
                    </a:lnTo>
                    <a:lnTo>
                      <a:pt x="0" y="0"/>
                    </a:lnTo>
                    <a:close/>
                  </a:path>
                </a:pathLst>
              </a:custGeom>
              <a:solidFill>
                <a:srgbClr val="002060"/>
              </a:solidFill>
            </p:spPr>
            <p:txBody>
              <a:bodyPr wrap="square" lIns="0" tIns="0" rIns="0" bIns="144000" rtlCol="0" anchor="ctr" anchorCtr="0"/>
              <a:lstStyle/>
              <a:p>
                <a:pPr marL="36000" algn="ctr">
                  <a:lnSpc>
                    <a:spcPct val="150000"/>
                  </a:lnSpc>
                  <a:spcBef>
                    <a:spcPts val="1200"/>
                  </a:spcBef>
                </a:pPr>
                <a:r>
                  <a:rPr lang="en-GB" sz="2400" spc="-55" dirty="0">
                    <a:solidFill>
                      <a:schemeClr val="bg1"/>
                    </a:solidFill>
                  </a:rPr>
                  <a:t>Africa Cement</a:t>
                </a:r>
                <a:endParaRPr sz="2400" dirty="0">
                  <a:solidFill>
                    <a:schemeClr val="bg1"/>
                  </a:solidFill>
                </a:endParaRPr>
              </a:p>
            </p:txBody>
          </p:sp>
          <p:sp>
            <p:nvSpPr>
              <p:cNvPr id="22" name="object 3">
                <a:extLst>
                  <a:ext uri="{FF2B5EF4-FFF2-40B4-BE49-F238E27FC236}">
                    <a16:creationId xmlns:a16="http://schemas.microsoft.com/office/drawing/2014/main" id="{4C7912CA-856C-8E4A-A14A-7D82F4F1EFF7}"/>
                  </a:ext>
                </a:extLst>
              </p:cNvPr>
              <p:cNvSpPr/>
              <p:nvPr/>
            </p:nvSpPr>
            <p:spPr>
              <a:xfrm>
                <a:off x="4127501" y="501650"/>
                <a:ext cx="6172197" cy="762000"/>
              </a:xfrm>
              <a:custGeom>
                <a:avLst/>
                <a:gdLst/>
                <a:ahLst/>
                <a:cxnLst/>
                <a:rect l="l" t="t" r="r" b="b"/>
                <a:pathLst>
                  <a:path w="3675379" h="701675">
                    <a:moveTo>
                      <a:pt x="0" y="0"/>
                    </a:moveTo>
                    <a:lnTo>
                      <a:pt x="3675354" y="0"/>
                    </a:lnTo>
                    <a:lnTo>
                      <a:pt x="3675354" y="701675"/>
                    </a:lnTo>
                    <a:lnTo>
                      <a:pt x="0" y="701675"/>
                    </a:lnTo>
                    <a:lnTo>
                      <a:pt x="0" y="0"/>
                    </a:lnTo>
                    <a:close/>
                  </a:path>
                </a:pathLst>
              </a:custGeom>
              <a:solidFill>
                <a:srgbClr val="477F24"/>
              </a:solidFill>
            </p:spPr>
            <p:txBody>
              <a:bodyPr wrap="square" lIns="0" tIns="0" rIns="0" bIns="144000" rtlCol="0" anchor="ctr" anchorCtr="0"/>
              <a:lstStyle/>
              <a:p>
                <a:pPr marL="36000" algn="ctr">
                  <a:lnSpc>
                    <a:spcPct val="150000"/>
                  </a:lnSpc>
                  <a:spcBef>
                    <a:spcPts val="1200"/>
                  </a:spcBef>
                </a:pPr>
                <a:r>
                  <a:rPr lang="en-GB" sz="2400" spc="-55" dirty="0">
                    <a:solidFill>
                      <a:schemeClr val="bg1"/>
                    </a:solidFill>
                  </a:rPr>
                  <a:t>High Population Growth Driving Markets</a:t>
                </a:r>
                <a:endParaRPr sz="2400" dirty="0">
                  <a:solidFill>
                    <a:schemeClr val="bg1"/>
                  </a:solidFill>
                </a:endParaRPr>
              </a:p>
            </p:txBody>
          </p:sp>
        </p:grpSp>
      </p:grpSp>
    </p:spTree>
    <p:extLst>
      <p:ext uri="{BB962C8B-B14F-4D97-AF65-F5344CB8AC3E}">
        <p14:creationId xmlns:p14="http://schemas.microsoft.com/office/powerpoint/2010/main" val="2262300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33EB6432-ED8A-8B41-A3BC-CE083574AA37}"/>
              </a:ext>
            </a:extLst>
          </p:cNvPr>
          <p:cNvGrpSpPr/>
          <p:nvPr/>
        </p:nvGrpSpPr>
        <p:grpSpPr>
          <a:xfrm>
            <a:off x="292856" y="1339850"/>
            <a:ext cx="10199327" cy="5364578"/>
            <a:chOff x="292856" y="1416050"/>
            <a:chExt cx="10199327" cy="5364578"/>
          </a:xfrm>
        </p:grpSpPr>
        <p:grpSp>
          <p:nvGrpSpPr>
            <p:cNvPr id="23" name="Group 22">
              <a:extLst>
                <a:ext uri="{FF2B5EF4-FFF2-40B4-BE49-F238E27FC236}">
                  <a16:creationId xmlns:a16="http://schemas.microsoft.com/office/drawing/2014/main" id="{6454D1E7-B441-4CAF-A540-837B4AC62E88}"/>
                </a:ext>
              </a:extLst>
            </p:cNvPr>
            <p:cNvGrpSpPr/>
            <p:nvPr/>
          </p:nvGrpSpPr>
          <p:grpSpPr>
            <a:xfrm>
              <a:off x="292856" y="1416050"/>
              <a:ext cx="10199327" cy="5364578"/>
              <a:chOff x="292856" y="1416050"/>
              <a:chExt cx="10199327" cy="5364578"/>
            </a:xfrm>
          </p:grpSpPr>
          <p:grpSp>
            <p:nvGrpSpPr>
              <p:cNvPr id="7" name="Group 6">
                <a:extLst>
                  <a:ext uri="{FF2B5EF4-FFF2-40B4-BE49-F238E27FC236}">
                    <a16:creationId xmlns:a16="http://schemas.microsoft.com/office/drawing/2014/main" id="{C8DC4371-D1F1-481C-AA2A-8151C76D5DFC}"/>
                  </a:ext>
                </a:extLst>
              </p:cNvPr>
              <p:cNvGrpSpPr/>
              <p:nvPr/>
            </p:nvGrpSpPr>
            <p:grpSpPr>
              <a:xfrm>
                <a:off x="292856" y="1418505"/>
                <a:ext cx="8559044" cy="5362123"/>
                <a:chOff x="292856" y="1418505"/>
                <a:chExt cx="10006610" cy="5362123"/>
              </a:xfrm>
            </p:grpSpPr>
            <p:sp>
              <p:nvSpPr>
                <p:cNvPr id="8" name="Line 28">
                  <a:extLst>
                    <a:ext uri="{FF2B5EF4-FFF2-40B4-BE49-F238E27FC236}">
                      <a16:creationId xmlns:a16="http://schemas.microsoft.com/office/drawing/2014/main" id="{993CD78D-016D-457D-8462-D170194D3244}"/>
                    </a:ext>
                  </a:extLst>
                </p:cNvPr>
                <p:cNvSpPr>
                  <a:spLocks noChangeShapeType="1"/>
                </p:cNvSpPr>
                <p:nvPr/>
              </p:nvSpPr>
              <p:spPr bwMode="auto">
                <a:xfrm>
                  <a:off x="317500" y="1418505"/>
                  <a:ext cx="9981966" cy="0"/>
                </a:xfrm>
                <a:prstGeom prst="line">
                  <a:avLst/>
                </a:prstGeom>
                <a:noFill/>
                <a:ln w="28575" cap="sq">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defRPr/>
                  </a:pPr>
                  <a:endParaRPr lang="et-EE" sz="1943" dirty="0">
                    <a:solidFill>
                      <a:schemeClr val="accent1">
                        <a:lumMod val="75000"/>
                      </a:schemeClr>
                    </a:solidFill>
                  </a:endParaRPr>
                </a:p>
              </p:txBody>
            </p:sp>
            <p:sp>
              <p:nvSpPr>
                <p:cNvPr id="9" name="Rectangle 10">
                  <a:extLst>
                    <a:ext uri="{FF2B5EF4-FFF2-40B4-BE49-F238E27FC236}">
                      <a16:creationId xmlns:a16="http://schemas.microsoft.com/office/drawing/2014/main" id="{1623187D-075E-4868-BB5D-72DF2483B3DA}"/>
                    </a:ext>
                  </a:extLst>
                </p:cNvPr>
                <p:cNvSpPr>
                  <a:spLocks noChangeArrowheads="1"/>
                </p:cNvSpPr>
                <p:nvPr/>
              </p:nvSpPr>
              <p:spPr bwMode="auto">
                <a:xfrm>
                  <a:off x="2210558" y="1418505"/>
                  <a:ext cx="1995091" cy="385579"/>
                </a:xfrm>
                <a:prstGeom prst="rect">
                  <a:avLst/>
                </a:prstGeom>
                <a:gradFill rotWithShape="0">
                  <a:gsLst>
                    <a:gs pos="0">
                      <a:srgbClr val="92D050"/>
                    </a:gs>
                    <a:gs pos="50000">
                      <a:srgbClr val="FFFFFF"/>
                    </a:gs>
                    <a:gs pos="100000">
                      <a:srgbClr val="92D050"/>
                    </a:gs>
                  </a:gsLst>
                  <a:lin ang="5400000" scaled="1"/>
                </a:gradFill>
                <a:ln>
                  <a:noFill/>
                </a:ln>
                <a:effectLst/>
                <a:extLst>
                  <a:ext uri="{91240B29-F687-4f45-9708-019B960494DF}">
                    <a14:hiddenLine xmlns="" xmlns:a14="http://schemas.microsoft.com/office/drawing/2010/main" w="12700">
                      <a:solidFill>
                        <a:schemeClr val="tx1"/>
                      </a:solidFill>
                      <a:miter lim="800000"/>
                      <a:headEnd/>
                      <a:tailEnd/>
                    </a14:hiddenLine>
                  </a:ext>
                </a:extLst>
              </p:spPr>
              <p:txBody>
                <a:bodyPr anchor="ctr" anchorCtr="1"/>
                <a:lstStyle/>
                <a:p>
                  <a:pPr defTabSz="822579">
                    <a:buClr>
                      <a:srgbClr val="0033CC"/>
                    </a:buClr>
                    <a:defRPr/>
                  </a:pPr>
                  <a:r>
                    <a:rPr lang="en-US" sz="1511" b="1" i="1" dirty="0">
                      <a:solidFill>
                        <a:schemeClr val="accent1">
                          <a:lumMod val="75000"/>
                        </a:schemeClr>
                      </a:solidFill>
                    </a:rPr>
                    <a:t>20</a:t>
                  </a:r>
                  <a:r>
                    <a:rPr lang="et-EE" sz="1511" b="1" i="1" dirty="0">
                      <a:solidFill>
                        <a:schemeClr val="accent1">
                          <a:lumMod val="75000"/>
                        </a:schemeClr>
                      </a:solidFill>
                    </a:rPr>
                    <a:t>1</a:t>
                  </a:r>
                  <a:r>
                    <a:rPr lang="en-GB" sz="1511" b="1" i="1" dirty="0">
                      <a:solidFill>
                        <a:schemeClr val="accent1">
                          <a:lumMod val="75000"/>
                        </a:schemeClr>
                      </a:solidFill>
                    </a:rPr>
                    <a:t>8</a:t>
                  </a:r>
                  <a:endParaRPr lang="en-US" sz="1511" b="1" i="1" dirty="0">
                    <a:solidFill>
                      <a:schemeClr val="accent1">
                        <a:lumMod val="75000"/>
                      </a:schemeClr>
                    </a:solidFill>
                  </a:endParaRPr>
                </a:p>
              </p:txBody>
            </p:sp>
            <p:sp>
              <p:nvSpPr>
                <p:cNvPr id="10" name="Rectangle 12">
                  <a:extLst>
                    <a:ext uri="{FF2B5EF4-FFF2-40B4-BE49-F238E27FC236}">
                      <a16:creationId xmlns:a16="http://schemas.microsoft.com/office/drawing/2014/main" id="{9D24F53E-2DAE-4BC9-8FCB-0C7C2CBAF83D}"/>
                    </a:ext>
                  </a:extLst>
                </p:cNvPr>
                <p:cNvSpPr>
                  <a:spLocks noChangeArrowheads="1"/>
                </p:cNvSpPr>
                <p:nvPr/>
              </p:nvSpPr>
              <p:spPr bwMode="auto">
                <a:xfrm>
                  <a:off x="317500" y="1418505"/>
                  <a:ext cx="1893056" cy="385579"/>
                </a:xfrm>
                <a:prstGeom prst="rect">
                  <a:avLst/>
                </a:prstGeom>
                <a:gradFill rotWithShape="0">
                  <a:gsLst>
                    <a:gs pos="0">
                      <a:srgbClr val="92D050"/>
                    </a:gs>
                    <a:gs pos="50000">
                      <a:srgbClr val="FFFFFF"/>
                    </a:gs>
                    <a:gs pos="100000">
                      <a:srgbClr val="92D050"/>
                    </a:gs>
                  </a:gsLst>
                  <a:lin ang="5400000" scaled="1"/>
                </a:gradFill>
                <a:ln>
                  <a:noFill/>
                </a:ln>
                <a:effectLst/>
              </p:spPr>
              <p:txBody>
                <a:bodyPr anchor="ctr" anchorCtr="1"/>
                <a:lstStyle/>
                <a:p>
                  <a:pPr defTabSz="822579">
                    <a:buClr>
                      <a:srgbClr val="0033CC"/>
                    </a:buClr>
                    <a:defRPr/>
                  </a:pPr>
                  <a:r>
                    <a:rPr lang="en-US" sz="1511" b="1" i="1" dirty="0">
                      <a:solidFill>
                        <a:schemeClr val="accent1">
                          <a:lumMod val="75000"/>
                        </a:schemeClr>
                      </a:solidFill>
                    </a:rPr>
                    <a:t>20</a:t>
                  </a:r>
                  <a:r>
                    <a:rPr lang="et-EE" sz="1511" b="1" i="1" dirty="0">
                      <a:solidFill>
                        <a:schemeClr val="accent1">
                          <a:lumMod val="75000"/>
                        </a:schemeClr>
                      </a:solidFill>
                    </a:rPr>
                    <a:t>1</a:t>
                  </a:r>
                  <a:r>
                    <a:rPr lang="en-GB" sz="1511" b="1" i="1" dirty="0">
                      <a:solidFill>
                        <a:schemeClr val="accent1">
                          <a:lumMod val="75000"/>
                        </a:schemeClr>
                      </a:solidFill>
                    </a:rPr>
                    <a:t>7</a:t>
                  </a:r>
                  <a:endParaRPr lang="en-US" sz="1511" b="1" i="1" dirty="0">
                    <a:solidFill>
                      <a:schemeClr val="accent1">
                        <a:lumMod val="75000"/>
                      </a:schemeClr>
                    </a:solidFill>
                  </a:endParaRPr>
                </a:p>
              </p:txBody>
            </p:sp>
            <p:sp>
              <p:nvSpPr>
                <p:cNvPr id="11" name="Line 14">
                  <a:extLst>
                    <a:ext uri="{FF2B5EF4-FFF2-40B4-BE49-F238E27FC236}">
                      <a16:creationId xmlns:a16="http://schemas.microsoft.com/office/drawing/2014/main" id="{05368C45-9E11-42E4-8D17-EE8BED7565AC}"/>
                    </a:ext>
                  </a:extLst>
                </p:cNvPr>
                <p:cNvSpPr>
                  <a:spLocks noChangeShapeType="1"/>
                </p:cNvSpPr>
                <p:nvPr/>
              </p:nvSpPr>
              <p:spPr bwMode="auto">
                <a:xfrm>
                  <a:off x="2210556" y="1418505"/>
                  <a:ext cx="0" cy="5362123"/>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1943" dirty="0"/>
                </a:p>
              </p:txBody>
            </p:sp>
            <p:sp>
              <p:nvSpPr>
                <p:cNvPr id="12" name="Line 15">
                  <a:extLst>
                    <a:ext uri="{FF2B5EF4-FFF2-40B4-BE49-F238E27FC236}">
                      <a16:creationId xmlns:a16="http://schemas.microsoft.com/office/drawing/2014/main" id="{F75E1DDD-2069-48C4-BA01-E51296A2C763}"/>
                    </a:ext>
                  </a:extLst>
                </p:cNvPr>
                <p:cNvSpPr>
                  <a:spLocks noChangeShapeType="1"/>
                </p:cNvSpPr>
                <p:nvPr/>
              </p:nvSpPr>
              <p:spPr bwMode="auto">
                <a:xfrm>
                  <a:off x="4205648" y="1418505"/>
                  <a:ext cx="0" cy="5362123"/>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1943" dirty="0"/>
                </a:p>
              </p:txBody>
            </p:sp>
            <p:sp>
              <p:nvSpPr>
                <p:cNvPr id="13" name="Rectangle 10">
                  <a:extLst>
                    <a:ext uri="{FF2B5EF4-FFF2-40B4-BE49-F238E27FC236}">
                      <a16:creationId xmlns:a16="http://schemas.microsoft.com/office/drawing/2014/main" id="{F0AF8E72-0C71-4D3B-A0CE-38EB832E2467}"/>
                    </a:ext>
                  </a:extLst>
                </p:cNvPr>
                <p:cNvSpPr>
                  <a:spLocks noChangeArrowheads="1"/>
                </p:cNvSpPr>
                <p:nvPr/>
              </p:nvSpPr>
              <p:spPr bwMode="auto">
                <a:xfrm>
                  <a:off x="4242554" y="1418505"/>
                  <a:ext cx="1995091" cy="385579"/>
                </a:xfrm>
                <a:prstGeom prst="rect">
                  <a:avLst/>
                </a:prstGeom>
                <a:gradFill rotWithShape="0">
                  <a:gsLst>
                    <a:gs pos="0">
                      <a:srgbClr val="92D050"/>
                    </a:gs>
                    <a:gs pos="50000">
                      <a:srgbClr val="FFFFFF"/>
                    </a:gs>
                    <a:gs pos="100000">
                      <a:srgbClr val="92D050"/>
                    </a:gs>
                  </a:gsLst>
                  <a:lin ang="5400000" scaled="1"/>
                </a:gradFill>
                <a:ln>
                  <a:noFill/>
                </a:ln>
                <a:effectLst/>
                <a:extLst>
                  <a:ext uri="{91240B29-F687-4f45-9708-019B960494DF}">
                    <a14:hiddenLine xmlns="" xmlns:a14="http://schemas.microsoft.com/office/drawing/2010/main" w="12700">
                      <a:solidFill>
                        <a:schemeClr val="tx1"/>
                      </a:solidFill>
                      <a:miter lim="800000"/>
                      <a:headEnd/>
                      <a:tailEnd/>
                    </a14:hiddenLine>
                  </a:ext>
                </a:extLst>
              </p:spPr>
              <p:txBody>
                <a:bodyPr anchor="ctr" anchorCtr="1"/>
                <a:lstStyle/>
                <a:p>
                  <a:pPr defTabSz="822579">
                    <a:buClr>
                      <a:srgbClr val="0033CC"/>
                    </a:buClr>
                    <a:defRPr/>
                  </a:pPr>
                  <a:r>
                    <a:rPr lang="en-US" sz="1511" b="1" i="1" dirty="0">
                      <a:solidFill>
                        <a:schemeClr val="accent1">
                          <a:lumMod val="75000"/>
                        </a:schemeClr>
                      </a:solidFill>
                    </a:rPr>
                    <a:t>20</a:t>
                  </a:r>
                  <a:r>
                    <a:rPr lang="et-EE" sz="1511" b="1" i="1" dirty="0">
                      <a:solidFill>
                        <a:schemeClr val="accent1">
                          <a:lumMod val="75000"/>
                        </a:schemeClr>
                      </a:solidFill>
                    </a:rPr>
                    <a:t>1</a:t>
                  </a:r>
                  <a:r>
                    <a:rPr lang="en-GB" sz="1511" b="1" i="1" dirty="0">
                      <a:solidFill>
                        <a:schemeClr val="accent1">
                          <a:lumMod val="75000"/>
                        </a:schemeClr>
                      </a:solidFill>
                    </a:rPr>
                    <a:t>9</a:t>
                  </a:r>
                  <a:endParaRPr lang="en-US" sz="1511" b="1" i="1" dirty="0">
                    <a:solidFill>
                      <a:schemeClr val="accent1">
                        <a:lumMod val="75000"/>
                      </a:schemeClr>
                    </a:solidFill>
                  </a:endParaRPr>
                </a:p>
              </p:txBody>
            </p:sp>
            <p:sp>
              <p:nvSpPr>
                <p:cNvPr id="14" name="Line 15">
                  <a:extLst>
                    <a:ext uri="{FF2B5EF4-FFF2-40B4-BE49-F238E27FC236}">
                      <a16:creationId xmlns:a16="http://schemas.microsoft.com/office/drawing/2014/main" id="{D85C53D7-D605-4802-BCC7-A908525E5974}"/>
                    </a:ext>
                  </a:extLst>
                </p:cNvPr>
                <p:cNvSpPr>
                  <a:spLocks noChangeShapeType="1"/>
                </p:cNvSpPr>
                <p:nvPr/>
              </p:nvSpPr>
              <p:spPr bwMode="auto">
                <a:xfrm>
                  <a:off x="6237644" y="1418505"/>
                  <a:ext cx="0" cy="5362123"/>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1943" dirty="0"/>
                </a:p>
              </p:txBody>
            </p:sp>
            <p:sp>
              <p:nvSpPr>
                <p:cNvPr id="15" name="Rectangle 10">
                  <a:extLst>
                    <a:ext uri="{FF2B5EF4-FFF2-40B4-BE49-F238E27FC236}">
                      <a16:creationId xmlns:a16="http://schemas.microsoft.com/office/drawing/2014/main" id="{77B792EB-7B68-4FF3-8726-F7CE728AACB7}"/>
                    </a:ext>
                  </a:extLst>
                </p:cNvPr>
                <p:cNvSpPr>
                  <a:spLocks noChangeArrowheads="1"/>
                </p:cNvSpPr>
                <p:nvPr/>
              </p:nvSpPr>
              <p:spPr bwMode="auto">
                <a:xfrm>
                  <a:off x="6274551" y="1418505"/>
                  <a:ext cx="1995091" cy="385579"/>
                </a:xfrm>
                <a:prstGeom prst="rect">
                  <a:avLst/>
                </a:prstGeom>
                <a:gradFill rotWithShape="0">
                  <a:gsLst>
                    <a:gs pos="0">
                      <a:srgbClr val="92D050"/>
                    </a:gs>
                    <a:gs pos="50000">
                      <a:srgbClr val="FFFFFF"/>
                    </a:gs>
                    <a:gs pos="100000">
                      <a:srgbClr val="92D050"/>
                    </a:gs>
                  </a:gsLst>
                  <a:lin ang="5400000" scaled="1"/>
                </a:gradFill>
                <a:ln>
                  <a:noFill/>
                </a:ln>
                <a:effectLst/>
                <a:extLst>
                  <a:ext uri="{91240B29-F687-4f45-9708-019B960494DF}">
                    <a14:hiddenLine xmlns="" xmlns:a14="http://schemas.microsoft.com/office/drawing/2010/main" w="12700">
                      <a:solidFill>
                        <a:schemeClr val="tx1"/>
                      </a:solidFill>
                      <a:miter lim="800000"/>
                      <a:headEnd/>
                      <a:tailEnd/>
                    </a14:hiddenLine>
                  </a:ext>
                </a:extLst>
              </p:spPr>
              <p:txBody>
                <a:bodyPr anchor="ctr" anchorCtr="1"/>
                <a:lstStyle/>
                <a:p>
                  <a:pPr defTabSz="822579">
                    <a:buClr>
                      <a:srgbClr val="0033CC"/>
                    </a:buClr>
                    <a:defRPr/>
                  </a:pPr>
                  <a:r>
                    <a:rPr lang="en-US" sz="1511" b="1" i="1" dirty="0">
                      <a:solidFill>
                        <a:schemeClr val="accent1">
                          <a:lumMod val="75000"/>
                        </a:schemeClr>
                      </a:solidFill>
                    </a:rPr>
                    <a:t>20</a:t>
                  </a:r>
                  <a:r>
                    <a:rPr lang="en-GB" sz="1511" b="1" i="1" dirty="0">
                      <a:solidFill>
                        <a:schemeClr val="accent1">
                          <a:lumMod val="75000"/>
                        </a:schemeClr>
                      </a:solidFill>
                    </a:rPr>
                    <a:t>20</a:t>
                  </a:r>
                  <a:endParaRPr lang="en-US" sz="1511" b="1" i="1" dirty="0">
                    <a:solidFill>
                      <a:schemeClr val="accent1">
                        <a:lumMod val="75000"/>
                      </a:schemeClr>
                    </a:solidFill>
                  </a:endParaRPr>
                </a:p>
              </p:txBody>
            </p:sp>
            <p:sp>
              <p:nvSpPr>
                <p:cNvPr id="16" name="Line 15">
                  <a:extLst>
                    <a:ext uri="{FF2B5EF4-FFF2-40B4-BE49-F238E27FC236}">
                      <a16:creationId xmlns:a16="http://schemas.microsoft.com/office/drawing/2014/main" id="{F65216B6-1E06-4D6B-A37C-ECBD655C350E}"/>
                    </a:ext>
                  </a:extLst>
                </p:cNvPr>
                <p:cNvSpPr>
                  <a:spLocks noChangeShapeType="1"/>
                </p:cNvSpPr>
                <p:nvPr/>
              </p:nvSpPr>
              <p:spPr bwMode="auto">
                <a:xfrm>
                  <a:off x="8269641" y="1418505"/>
                  <a:ext cx="0" cy="5362123"/>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1943" dirty="0"/>
                </a:p>
              </p:txBody>
            </p:sp>
            <p:sp>
              <p:nvSpPr>
                <p:cNvPr id="17" name="Rectangle 10">
                  <a:extLst>
                    <a:ext uri="{FF2B5EF4-FFF2-40B4-BE49-F238E27FC236}">
                      <a16:creationId xmlns:a16="http://schemas.microsoft.com/office/drawing/2014/main" id="{116886D5-7D76-4B8B-9CA2-E21AE366C0A7}"/>
                    </a:ext>
                  </a:extLst>
                </p:cNvPr>
                <p:cNvSpPr>
                  <a:spLocks noChangeArrowheads="1"/>
                </p:cNvSpPr>
                <p:nvPr/>
              </p:nvSpPr>
              <p:spPr bwMode="auto">
                <a:xfrm>
                  <a:off x="8306546" y="1418505"/>
                  <a:ext cx="1992920" cy="385579"/>
                </a:xfrm>
                <a:prstGeom prst="rect">
                  <a:avLst/>
                </a:prstGeom>
                <a:gradFill rotWithShape="0">
                  <a:gsLst>
                    <a:gs pos="0">
                      <a:srgbClr val="92D050"/>
                    </a:gs>
                    <a:gs pos="50000">
                      <a:srgbClr val="FFFFFF"/>
                    </a:gs>
                    <a:gs pos="100000">
                      <a:srgbClr val="92D050"/>
                    </a:gs>
                  </a:gsLst>
                  <a:lin ang="5400000" scaled="1"/>
                </a:gradFill>
                <a:ln>
                  <a:noFill/>
                </a:ln>
                <a:effectLst/>
                <a:extLst>
                  <a:ext uri="{91240B29-F687-4f45-9708-019B960494DF}">
                    <a14:hiddenLine xmlns="" xmlns:a14="http://schemas.microsoft.com/office/drawing/2010/main" w="12700">
                      <a:solidFill>
                        <a:schemeClr val="tx1"/>
                      </a:solidFill>
                      <a:miter lim="800000"/>
                      <a:headEnd/>
                      <a:tailEnd/>
                    </a14:hiddenLine>
                  </a:ext>
                </a:extLst>
              </p:spPr>
              <p:txBody>
                <a:bodyPr anchor="ctr" anchorCtr="1"/>
                <a:lstStyle/>
                <a:p>
                  <a:pPr defTabSz="822579">
                    <a:buClr>
                      <a:srgbClr val="0033CC"/>
                    </a:buClr>
                    <a:defRPr/>
                  </a:pPr>
                  <a:r>
                    <a:rPr lang="en-US" sz="1511" b="1" i="1" dirty="0">
                      <a:solidFill>
                        <a:schemeClr val="accent1">
                          <a:lumMod val="75000"/>
                        </a:schemeClr>
                      </a:solidFill>
                    </a:rPr>
                    <a:t>20</a:t>
                  </a:r>
                  <a:r>
                    <a:rPr lang="en-GB" sz="1511" b="1" i="1" dirty="0">
                      <a:solidFill>
                        <a:schemeClr val="accent1">
                          <a:lumMod val="75000"/>
                        </a:schemeClr>
                      </a:solidFill>
                    </a:rPr>
                    <a:t>21</a:t>
                  </a:r>
                  <a:endParaRPr lang="en-US" sz="1511" b="1" i="1" dirty="0">
                    <a:solidFill>
                      <a:schemeClr val="accent1">
                        <a:lumMod val="75000"/>
                      </a:schemeClr>
                    </a:solidFill>
                  </a:endParaRPr>
                </a:p>
              </p:txBody>
            </p:sp>
            <p:sp>
              <p:nvSpPr>
                <p:cNvPr id="18" name="Line 15">
                  <a:extLst>
                    <a:ext uri="{FF2B5EF4-FFF2-40B4-BE49-F238E27FC236}">
                      <a16:creationId xmlns:a16="http://schemas.microsoft.com/office/drawing/2014/main" id="{52A7AB2D-B955-45E8-B8BD-E21CF1AEC271}"/>
                    </a:ext>
                  </a:extLst>
                </p:cNvPr>
                <p:cNvSpPr>
                  <a:spLocks noChangeShapeType="1"/>
                </p:cNvSpPr>
                <p:nvPr/>
              </p:nvSpPr>
              <p:spPr bwMode="auto">
                <a:xfrm>
                  <a:off x="10299466" y="1418505"/>
                  <a:ext cx="0" cy="5362123"/>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1943" dirty="0"/>
                </a:p>
              </p:txBody>
            </p:sp>
            <p:sp>
              <p:nvSpPr>
                <p:cNvPr id="19" name="Line 14">
                  <a:extLst>
                    <a:ext uri="{FF2B5EF4-FFF2-40B4-BE49-F238E27FC236}">
                      <a16:creationId xmlns:a16="http://schemas.microsoft.com/office/drawing/2014/main" id="{714E40C4-E5C9-4B5C-B98D-0E91C87CB229}"/>
                    </a:ext>
                  </a:extLst>
                </p:cNvPr>
                <p:cNvSpPr>
                  <a:spLocks noChangeShapeType="1"/>
                </p:cNvSpPr>
                <p:nvPr/>
              </p:nvSpPr>
              <p:spPr bwMode="auto">
                <a:xfrm>
                  <a:off x="292856" y="1418505"/>
                  <a:ext cx="0" cy="5362123"/>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1943" dirty="0"/>
                </a:p>
              </p:txBody>
            </p:sp>
          </p:grpSp>
          <p:sp>
            <p:nvSpPr>
              <p:cNvPr id="20" name="Rectangle 10">
                <a:extLst>
                  <a:ext uri="{FF2B5EF4-FFF2-40B4-BE49-F238E27FC236}">
                    <a16:creationId xmlns:a16="http://schemas.microsoft.com/office/drawing/2014/main" id="{22872D5E-439C-46C8-9E8C-67408F01078E}"/>
                  </a:ext>
                </a:extLst>
              </p:cNvPr>
              <p:cNvSpPr>
                <a:spLocks noChangeArrowheads="1"/>
              </p:cNvSpPr>
              <p:nvPr/>
            </p:nvSpPr>
            <p:spPr bwMode="auto">
              <a:xfrm>
                <a:off x="8873744" y="1418505"/>
                <a:ext cx="1618439" cy="385579"/>
              </a:xfrm>
              <a:prstGeom prst="rect">
                <a:avLst/>
              </a:prstGeom>
              <a:gradFill rotWithShape="0">
                <a:gsLst>
                  <a:gs pos="0">
                    <a:srgbClr val="92D050"/>
                  </a:gs>
                  <a:gs pos="50000">
                    <a:srgbClr val="FFFFFF"/>
                  </a:gs>
                  <a:gs pos="100000">
                    <a:srgbClr val="92D050"/>
                  </a:gs>
                </a:gsLst>
                <a:lin ang="5400000" scaled="1"/>
              </a:gradFill>
              <a:ln>
                <a:noFill/>
              </a:ln>
              <a:effectLst/>
              <a:extLst>
                <a:ext uri="{91240B29-F687-4f45-9708-019B960494DF}">
                  <a14:hiddenLine xmlns="" xmlns:a14="http://schemas.microsoft.com/office/drawing/2010/main" w="12700">
                    <a:solidFill>
                      <a:schemeClr val="tx1"/>
                    </a:solidFill>
                    <a:miter lim="800000"/>
                    <a:headEnd/>
                    <a:tailEnd/>
                  </a14:hiddenLine>
                </a:ext>
              </a:extLst>
            </p:spPr>
            <p:txBody>
              <a:bodyPr anchor="ctr" anchorCtr="1"/>
              <a:lstStyle/>
              <a:p>
                <a:pPr defTabSz="822579">
                  <a:buClr>
                    <a:srgbClr val="0033CC"/>
                  </a:buClr>
                  <a:defRPr/>
                </a:pPr>
                <a:r>
                  <a:rPr lang="en-US" sz="1511" b="1" i="1" dirty="0">
                    <a:solidFill>
                      <a:schemeClr val="accent1">
                        <a:lumMod val="75000"/>
                      </a:schemeClr>
                    </a:solidFill>
                  </a:rPr>
                  <a:t>20</a:t>
                </a:r>
                <a:r>
                  <a:rPr lang="en-GB" sz="1511" b="1" i="1" dirty="0">
                    <a:solidFill>
                      <a:schemeClr val="accent1">
                        <a:lumMod val="75000"/>
                      </a:schemeClr>
                    </a:solidFill>
                  </a:rPr>
                  <a:t>22</a:t>
                </a:r>
                <a:endParaRPr lang="en-US" sz="1511" b="1" i="1" dirty="0">
                  <a:solidFill>
                    <a:schemeClr val="accent1">
                      <a:lumMod val="75000"/>
                    </a:schemeClr>
                  </a:solidFill>
                </a:endParaRPr>
              </a:p>
            </p:txBody>
          </p:sp>
          <p:sp>
            <p:nvSpPr>
              <p:cNvPr id="21" name="Line 15">
                <a:extLst>
                  <a:ext uri="{FF2B5EF4-FFF2-40B4-BE49-F238E27FC236}">
                    <a16:creationId xmlns:a16="http://schemas.microsoft.com/office/drawing/2014/main" id="{7A1F5B4D-7741-455E-B56A-6DED1C453296}"/>
                  </a:ext>
                </a:extLst>
              </p:cNvPr>
              <p:cNvSpPr>
                <a:spLocks noChangeShapeType="1"/>
              </p:cNvSpPr>
              <p:nvPr/>
            </p:nvSpPr>
            <p:spPr bwMode="auto">
              <a:xfrm>
                <a:off x="10489643" y="1418504"/>
                <a:ext cx="0" cy="5362123"/>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1943" dirty="0"/>
              </a:p>
            </p:txBody>
          </p:sp>
          <p:cxnSp>
            <p:nvCxnSpPr>
              <p:cNvPr id="22" name="Straight Connector 21">
                <a:extLst>
                  <a:ext uri="{FF2B5EF4-FFF2-40B4-BE49-F238E27FC236}">
                    <a16:creationId xmlns:a16="http://schemas.microsoft.com/office/drawing/2014/main" id="{206C51EC-CD58-4929-BCFF-033D4021C273}"/>
                  </a:ext>
                </a:extLst>
              </p:cNvPr>
              <p:cNvCxnSpPr/>
              <p:nvPr/>
            </p:nvCxnSpPr>
            <p:spPr>
              <a:xfrm>
                <a:off x="8851900" y="1416050"/>
                <a:ext cx="1637743" cy="0"/>
              </a:xfrm>
              <a:prstGeom prst="line">
                <a:avLst/>
              </a:prstGeom>
              <a:ln w="12700"/>
            </p:spPr>
            <p:style>
              <a:lnRef idx="1">
                <a:schemeClr val="dk1"/>
              </a:lnRef>
              <a:fillRef idx="0">
                <a:schemeClr val="dk1"/>
              </a:fillRef>
              <a:effectRef idx="0">
                <a:schemeClr val="dk1"/>
              </a:effectRef>
              <a:fontRef idx="minor">
                <a:schemeClr val="tx1"/>
              </a:fontRef>
            </p:style>
          </p:cxnSp>
        </p:grpSp>
        <p:sp>
          <p:nvSpPr>
            <p:cNvPr id="24" name="Arrow: Pentagon 23">
              <a:extLst>
                <a:ext uri="{FF2B5EF4-FFF2-40B4-BE49-F238E27FC236}">
                  <a16:creationId xmlns:a16="http://schemas.microsoft.com/office/drawing/2014/main" id="{F88BA686-2929-4522-96AB-751AE5861540}"/>
                </a:ext>
              </a:extLst>
            </p:cNvPr>
            <p:cNvSpPr/>
            <p:nvPr/>
          </p:nvSpPr>
          <p:spPr>
            <a:xfrm>
              <a:off x="1669357" y="2308442"/>
              <a:ext cx="1543743" cy="533400"/>
            </a:xfrm>
            <a:prstGeom prst="homePlate">
              <a:avLst>
                <a:gd name="adj" fmla="val 20857"/>
              </a:avLst>
            </a:prstGeom>
            <a:solidFill>
              <a:srgbClr val="477F24"/>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GB" b="1" dirty="0">
                  <a:solidFill>
                    <a:schemeClr val="bg1"/>
                  </a:solidFill>
                </a:rPr>
                <a:t>CCG 1 Tarfaya</a:t>
              </a:r>
            </a:p>
            <a:p>
              <a:pPr algn="ctr"/>
              <a:r>
                <a:rPr lang="en-GB" sz="1200" dirty="0">
                  <a:solidFill>
                    <a:schemeClr val="bg1"/>
                  </a:solidFill>
                </a:rPr>
                <a:t>Production Launch</a:t>
              </a:r>
            </a:p>
          </p:txBody>
        </p:sp>
        <p:sp>
          <p:nvSpPr>
            <p:cNvPr id="25" name="Arrow: Pentagon 24">
              <a:extLst>
                <a:ext uri="{FF2B5EF4-FFF2-40B4-BE49-F238E27FC236}">
                  <a16:creationId xmlns:a16="http://schemas.microsoft.com/office/drawing/2014/main" id="{6BC1315C-DF78-476D-A582-769468AE74C6}"/>
                </a:ext>
              </a:extLst>
            </p:cNvPr>
            <p:cNvSpPr/>
            <p:nvPr/>
          </p:nvSpPr>
          <p:spPr>
            <a:xfrm>
              <a:off x="3492000" y="3298550"/>
              <a:ext cx="1517137" cy="533400"/>
            </a:xfrm>
            <a:prstGeom prst="homePlate">
              <a:avLst>
                <a:gd name="adj" fmla="val 20857"/>
              </a:avLst>
            </a:prstGeom>
            <a:solidFill>
              <a:srgbClr val="E46C0A"/>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GB" b="1" dirty="0">
                  <a:solidFill>
                    <a:srgbClr val="FFFFFF"/>
                  </a:solidFill>
                </a:rPr>
                <a:t>CCG 2</a:t>
              </a:r>
            </a:p>
            <a:p>
              <a:pPr algn="ctr"/>
              <a:r>
                <a:rPr lang="en-GB" sz="1400" dirty="0">
                  <a:solidFill>
                    <a:srgbClr val="FFFFFF"/>
                  </a:solidFill>
                </a:rPr>
                <a:t>Project Execution</a:t>
              </a:r>
            </a:p>
          </p:txBody>
        </p:sp>
        <p:sp>
          <p:nvSpPr>
            <p:cNvPr id="27" name="Arrow: Pentagon 26">
              <a:extLst>
                <a:ext uri="{FF2B5EF4-FFF2-40B4-BE49-F238E27FC236}">
                  <a16:creationId xmlns:a16="http://schemas.microsoft.com/office/drawing/2014/main" id="{1A4F52CC-ADB9-46EA-B6DA-5B23D9C5AFC0}"/>
                </a:ext>
              </a:extLst>
            </p:cNvPr>
            <p:cNvSpPr/>
            <p:nvPr/>
          </p:nvSpPr>
          <p:spPr>
            <a:xfrm>
              <a:off x="393466" y="2025650"/>
              <a:ext cx="1219434" cy="1098984"/>
            </a:xfrm>
            <a:prstGeom prst="homePlate">
              <a:avLst>
                <a:gd name="adj" fmla="val 11212"/>
              </a:avLst>
            </a:prstGeom>
            <a:solidFill>
              <a:srgbClr val="477F24"/>
            </a:solidFill>
          </p:spPr>
          <p:style>
            <a:lnRef idx="1">
              <a:schemeClr val="accent3"/>
            </a:lnRef>
            <a:fillRef idx="2">
              <a:schemeClr val="accent3"/>
            </a:fillRef>
            <a:effectRef idx="1">
              <a:schemeClr val="accent3"/>
            </a:effectRef>
            <a:fontRef idx="minor">
              <a:schemeClr val="dk1"/>
            </a:fontRef>
          </p:style>
          <p:txBody>
            <a:bodyPr lIns="72000" tIns="0" rIns="0" bIns="0" rtlCol="0" anchor="ctr"/>
            <a:lstStyle/>
            <a:p>
              <a:endParaRPr lang="en-GB" sz="1200" dirty="0">
                <a:solidFill>
                  <a:srgbClr val="FFFFFF"/>
                </a:solidFill>
              </a:endParaRPr>
            </a:p>
            <a:p>
              <a:r>
                <a:rPr lang="en-GB" sz="1200" b="1" dirty="0">
                  <a:solidFill>
                    <a:srgbClr val="FFFFFF"/>
                  </a:solidFill>
                </a:rPr>
                <a:t>Financing:</a:t>
              </a:r>
            </a:p>
            <a:p>
              <a:r>
                <a:rPr lang="en-GB" sz="1200" dirty="0">
                  <a:solidFill>
                    <a:srgbClr val="FFFFFF"/>
                  </a:solidFill>
                </a:rPr>
                <a:t>1. Cemos CULS</a:t>
              </a:r>
            </a:p>
            <a:p>
              <a:r>
                <a:rPr lang="en-GB" sz="1200" dirty="0">
                  <a:solidFill>
                    <a:srgbClr val="FFFFFF"/>
                  </a:solidFill>
                </a:rPr>
                <a:t>2. Loesche Loan</a:t>
              </a:r>
            </a:p>
            <a:p>
              <a:r>
                <a:rPr lang="en-GB" sz="1200" dirty="0">
                  <a:solidFill>
                    <a:srgbClr val="FFFFFF"/>
                  </a:solidFill>
                </a:rPr>
                <a:t>3. Bank Loan</a:t>
              </a:r>
            </a:p>
            <a:p>
              <a:endParaRPr lang="en-GB" sz="1200" dirty="0"/>
            </a:p>
          </p:txBody>
        </p:sp>
        <p:sp>
          <p:nvSpPr>
            <p:cNvPr id="28" name="Arrow: Pentagon 27">
              <a:extLst>
                <a:ext uri="{FF2B5EF4-FFF2-40B4-BE49-F238E27FC236}">
                  <a16:creationId xmlns:a16="http://schemas.microsoft.com/office/drawing/2014/main" id="{16C76FF3-A883-4B15-8EEC-9CF1186A3E07}"/>
                </a:ext>
              </a:extLst>
            </p:cNvPr>
            <p:cNvSpPr/>
            <p:nvPr/>
          </p:nvSpPr>
          <p:spPr>
            <a:xfrm>
              <a:off x="2222500" y="3016250"/>
              <a:ext cx="1220400" cy="1098000"/>
            </a:xfrm>
            <a:prstGeom prst="homePlate">
              <a:avLst>
                <a:gd name="adj" fmla="val 11212"/>
              </a:avLst>
            </a:prstGeom>
            <a:solidFill>
              <a:schemeClr val="accent6">
                <a:lumMod val="75000"/>
              </a:schemeClr>
            </a:solidFill>
          </p:spPr>
          <p:style>
            <a:lnRef idx="1">
              <a:schemeClr val="accent5"/>
            </a:lnRef>
            <a:fillRef idx="2">
              <a:schemeClr val="accent5"/>
            </a:fillRef>
            <a:effectRef idx="1">
              <a:schemeClr val="accent5"/>
            </a:effectRef>
            <a:fontRef idx="minor">
              <a:schemeClr val="dk1"/>
            </a:fontRef>
          </p:style>
          <p:txBody>
            <a:bodyPr lIns="72000" tIns="0" rIns="0" bIns="0" rtlCol="0" anchor="ctr"/>
            <a:lstStyle/>
            <a:p>
              <a:r>
                <a:rPr lang="en-GB" sz="1200" b="1" dirty="0">
                  <a:solidFill>
                    <a:srgbClr val="FFFFFF"/>
                  </a:solidFill>
                </a:rPr>
                <a:t>Financing:</a:t>
              </a:r>
            </a:p>
            <a:p>
              <a:r>
                <a:rPr lang="en-GB" sz="1200" dirty="0">
                  <a:solidFill>
                    <a:srgbClr val="FFFFFF"/>
                  </a:solidFill>
                </a:rPr>
                <a:t>1. Cash Flows</a:t>
              </a:r>
            </a:p>
            <a:p>
              <a:r>
                <a:rPr lang="en-GB" sz="1200" dirty="0">
                  <a:solidFill>
                    <a:srgbClr val="FFFFFF"/>
                  </a:solidFill>
                </a:rPr>
                <a:t>2. Cemos CULS</a:t>
              </a:r>
            </a:p>
            <a:p>
              <a:r>
                <a:rPr lang="en-GB" sz="1200" dirty="0">
                  <a:solidFill>
                    <a:srgbClr val="FFFFFF"/>
                  </a:solidFill>
                </a:rPr>
                <a:t>2. Loesche Loan</a:t>
              </a:r>
            </a:p>
            <a:p>
              <a:r>
                <a:rPr lang="en-GB" sz="1200" dirty="0">
                  <a:solidFill>
                    <a:srgbClr val="FFFFFF"/>
                  </a:solidFill>
                </a:rPr>
                <a:t>3. Bank Loan</a:t>
              </a:r>
            </a:p>
          </p:txBody>
        </p:sp>
        <p:sp>
          <p:nvSpPr>
            <p:cNvPr id="29" name="Arrow: Pentagon 28">
              <a:extLst>
                <a:ext uri="{FF2B5EF4-FFF2-40B4-BE49-F238E27FC236}">
                  <a16:creationId xmlns:a16="http://schemas.microsoft.com/office/drawing/2014/main" id="{5E48E432-8115-43A2-9269-06FBAB0DE7C4}"/>
                </a:ext>
              </a:extLst>
            </p:cNvPr>
            <p:cNvSpPr/>
            <p:nvPr/>
          </p:nvSpPr>
          <p:spPr>
            <a:xfrm>
              <a:off x="4515363" y="4006850"/>
              <a:ext cx="1517137" cy="609599"/>
            </a:xfrm>
            <a:prstGeom prst="homePlate">
              <a:avLst>
                <a:gd name="adj" fmla="val 20857"/>
              </a:avLst>
            </a:prstGeom>
            <a:solidFill>
              <a:srgbClr val="00079F"/>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GB" b="1" dirty="0"/>
                <a:t>IPO</a:t>
              </a:r>
              <a:endParaRPr lang="en-GB" sz="1400" b="1" dirty="0"/>
            </a:p>
          </p:txBody>
        </p:sp>
        <p:sp>
          <p:nvSpPr>
            <p:cNvPr id="30" name="Arrow: Pentagon 29">
              <a:extLst>
                <a:ext uri="{FF2B5EF4-FFF2-40B4-BE49-F238E27FC236}">
                  <a16:creationId xmlns:a16="http://schemas.microsoft.com/office/drawing/2014/main" id="{D7E668CE-356C-44C5-B4B3-6A0F9589B020}"/>
                </a:ext>
              </a:extLst>
            </p:cNvPr>
            <p:cNvSpPr/>
            <p:nvPr/>
          </p:nvSpPr>
          <p:spPr>
            <a:xfrm>
              <a:off x="5499100" y="4845050"/>
              <a:ext cx="1517137" cy="533400"/>
            </a:xfrm>
            <a:prstGeom prst="homePlate">
              <a:avLst>
                <a:gd name="adj" fmla="val 20857"/>
              </a:avLst>
            </a:prstGeom>
            <a:solidFill>
              <a:schemeClr val="bg2">
                <a:lumMod val="75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GB" b="1" dirty="0"/>
                <a:t>CCG 3</a:t>
              </a:r>
            </a:p>
            <a:p>
              <a:pPr algn="ctr"/>
              <a:r>
                <a:rPr lang="en-GB" sz="1400" dirty="0"/>
                <a:t>Project Execution</a:t>
              </a:r>
            </a:p>
          </p:txBody>
        </p:sp>
        <p:sp>
          <p:nvSpPr>
            <p:cNvPr id="31" name="Arrow: Pentagon 30">
              <a:extLst>
                <a:ext uri="{FF2B5EF4-FFF2-40B4-BE49-F238E27FC236}">
                  <a16:creationId xmlns:a16="http://schemas.microsoft.com/office/drawing/2014/main" id="{47611214-4ED8-4494-8609-83EBCF8A2817}"/>
                </a:ext>
              </a:extLst>
            </p:cNvPr>
            <p:cNvSpPr/>
            <p:nvPr/>
          </p:nvSpPr>
          <p:spPr>
            <a:xfrm>
              <a:off x="6489700" y="5530850"/>
              <a:ext cx="1517137" cy="533400"/>
            </a:xfrm>
            <a:prstGeom prst="homePlate">
              <a:avLst>
                <a:gd name="adj" fmla="val 20857"/>
              </a:avLst>
            </a:prstGeom>
            <a:solidFill>
              <a:srgbClr val="C4BD97"/>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GB" b="1" dirty="0"/>
                <a:t>CCG 4</a:t>
              </a:r>
            </a:p>
            <a:p>
              <a:pPr algn="ctr"/>
              <a:r>
                <a:rPr lang="en-GB" sz="1400" dirty="0"/>
                <a:t>Project Execution</a:t>
              </a:r>
            </a:p>
          </p:txBody>
        </p:sp>
        <p:sp>
          <p:nvSpPr>
            <p:cNvPr id="32" name="Arrow: Pentagon 31">
              <a:extLst>
                <a:ext uri="{FF2B5EF4-FFF2-40B4-BE49-F238E27FC236}">
                  <a16:creationId xmlns:a16="http://schemas.microsoft.com/office/drawing/2014/main" id="{AE383ED0-EFDE-4ECA-A36F-DA07349554C0}"/>
                </a:ext>
              </a:extLst>
            </p:cNvPr>
            <p:cNvSpPr/>
            <p:nvPr/>
          </p:nvSpPr>
          <p:spPr>
            <a:xfrm>
              <a:off x="7480300" y="6216650"/>
              <a:ext cx="1517137" cy="533400"/>
            </a:xfrm>
            <a:prstGeom prst="homePlate">
              <a:avLst>
                <a:gd name="adj" fmla="val 20857"/>
              </a:avLst>
            </a:prstGeom>
            <a:solidFill>
              <a:srgbClr val="C4BD97"/>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GB" b="1" dirty="0"/>
                <a:t>CCG 5</a:t>
              </a:r>
            </a:p>
            <a:p>
              <a:pPr algn="ctr"/>
              <a:r>
                <a:rPr lang="en-GB" sz="1400" dirty="0"/>
                <a:t>Project Execution</a:t>
              </a:r>
            </a:p>
          </p:txBody>
        </p:sp>
      </p:grpSp>
      <p:grpSp>
        <p:nvGrpSpPr>
          <p:cNvPr id="33" name="Group 32">
            <a:extLst>
              <a:ext uri="{FF2B5EF4-FFF2-40B4-BE49-F238E27FC236}">
                <a16:creationId xmlns:a16="http://schemas.microsoft.com/office/drawing/2014/main" id="{73B03560-8FD6-904F-A709-F4014DB9B10F}"/>
              </a:ext>
            </a:extLst>
          </p:cNvPr>
          <p:cNvGrpSpPr/>
          <p:nvPr/>
        </p:nvGrpSpPr>
        <p:grpSpPr>
          <a:xfrm>
            <a:off x="0" y="6775200"/>
            <a:ext cx="10693400" cy="785926"/>
            <a:chOff x="0" y="6856824"/>
            <a:chExt cx="10693400" cy="785926"/>
          </a:xfrm>
        </p:grpSpPr>
        <p:pic>
          <p:nvPicPr>
            <p:cNvPr id="34" name="Picture 33" descr="cid:A2DD92C4-31E2-4BA3-A926-80BD0E8FDD82@lan">
              <a:extLst>
                <a:ext uri="{FF2B5EF4-FFF2-40B4-BE49-F238E27FC236}">
                  <a16:creationId xmlns:a16="http://schemas.microsoft.com/office/drawing/2014/main" id="{B2A44215-E599-F04B-8136-76ACB4D46D77}"/>
                </a:ext>
              </a:extLst>
            </p:cNvPr>
            <p:cNvPicPr/>
            <p:nvPr/>
          </p:nvPicPr>
          <p:blipFill>
            <a:blip r:embed="rId2" r:link="rId3" cstate="email">
              <a:extLst>
                <a:ext uri="{28A0092B-C50C-407E-A947-70E740481C1C}">
                  <a14:useLocalDpi xmlns:a14="http://schemas.microsoft.com/office/drawing/2010/main"/>
                </a:ext>
              </a:extLst>
            </a:blip>
            <a:srcRect/>
            <a:stretch>
              <a:fillRect/>
            </a:stretch>
          </p:blipFill>
          <p:spPr bwMode="auto">
            <a:xfrm>
              <a:off x="0" y="6856824"/>
              <a:ext cx="10693400" cy="785926"/>
            </a:xfrm>
            <a:prstGeom prst="rect">
              <a:avLst/>
            </a:prstGeom>
            <a:noFill/>
            <a:ln>
              <a:noFill/>
            </a:ln>
          </p:spPr>
        </p:pic>
        <p:pic>
          <p:nvPicPr>
            <p:cNvPr id="35" name="Picture 34">
              <a:extLst>
                <a:ext uri="{FF2B5EF4-FFF2-40B4-BE49-F238E27FC236}">
                  <a16:creationId xmlns:a16="http://schemas.microsoft.com/office/drawing/2014/main" id="{5FA957BC-2980-EE4D-9D3D-A8AC96093A8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19682" y="7032865"/>
              <a:ext cx="1549918" cy="495648"/>
            </a:xfrm>
            <a:prstGeom prst="rect">
              <a:avLst/>
            </a:prstGeom>
          </p:spPr>
        </p:pic>
        <p:sp>
          <p:nvSpPr>
            <p:cNvPr id="36" name="Rectangle 35">
              <a:extLst>
                <a:ext uri="{FF2B5EF4-FFF2-40B4-BE49-F238E27FC236}">
                  <a16:creationId xmlns:a16="http://schemas.microsoft.com/office/drawing/2014/main" id="{DC16DEFE-D47A-2145-8C18-7CEFB7E55A48}"/>
                </a:ext>
              </a:extLst>
            </p:cNvPr>
            <p:cNvSpPr/>
            <p:nvPr/>
          </p:nvSpPr>
          <p:spPr>
            <a:xfrm>
              <a:off x="8719682" y="7032865"/>
              <a:ext cx="1580018" cy="495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7" name="Picture 9">
              <a:extLst>
                <a:ext uri="{FF2B5EF4-FFF2-40B4-BE49-F238E27FC236}">
                  <a16:creationId xmlns:a16="http://schemas.microsoft.com/office/drawing/2014/main" id="{A1F3FE41-088D-4247-B911-2E922DC08A8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820000" y="7137981"/>
              <a:ext cx="1724055" cy="360000"/>
            </a:xfrm>
            <a:prstGeom prst="rect">
              <a:avLst/>
            </a:prstGeom>
          </p:spPr>
        </p:pic>
      </p:grpSp>
      <p:grpSp>
        <p:nvGrpSpPr>
          <p:cNvPr id="38" name="Group 37">
            <a:extLst>
              <a:ext uri="{FF2B5EF4-FFF2-40B4-BE49-F238E27FC236}">
                <a16:creationId xmlns:a16="http://schemas.microsoft.com/office/drawing/2014/main" id="{B4E433B4-6488-3842-B5F7-15E79B1EC040}"/>
              </a:ext>
            </a:extLst>
          </p:cNvPr>
          <p:cNvGrpSpPr/>
          <p:nvPr/>
        </p:nvGrpSpPr>
        <p:grpSpPr>
          <a:xfrm>
            <a:off x="393698" y="349250"/>
            <a:ext cx="9906002" cy="914400"/>
            <a:chOff x="393698" y="349250"/>
            <a:chExt cx="9906002" cy="914400"/>
          </a:xfrm>
        </p:grpSpPr>
        <p:sp>
          <p:nvSpPr>
            <p:cNvPr id="39" name="Rectangle 38">
              <a:extLst>
                <a:ext uri="{FF2B5EF4-FFF2-40B4-BE49-F238E27FC236}">
                  <a16:creationId xmlns:a16="http://schemas.microsoft.com/office/drawing/2014/main" id="{B8671429-CBBC-704C-A9EC-227DEB40DB4E}"/>
                </a:ext>
              </a:extLst>
            </p:cNvPr>
            <p:cNvSpPr/>
            <p:nvPr/>
          </p:nvSpPr>
          <p:spPr>
            <a:xfrm>
              <a:off x="393700" y="349250"/>
              <a:ext cx="9906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995B787F-3686-A341-91F6-3EF2A1C0D5A0}"/>
                </a:ext>
              </a:extLst>
            </p:cNvPr>
            <p:cNvGrpSpPr/>
            <p:nvPr/>
          </p:nvGrpSpPr>
          <p:grpSpPr>
            <a:xfrm>
              <a:off x="393698" y="349250"/>
              <a:ext cx="9906000" cy="762000"/>
              <a:chOff x="393698" y="501650"/>
              <a:chExt cx="9906000" cy="762000"/>
            </a:xfrm>
          </p:grpSpPr>
          <p:sp>
            <p:nvSpPr>
              <p:cNvPr id="41" name="object 3">
                <a:extLst>
                  <a:ext uri="{FF2B5EF4-FFF2-40B4-BE49-F238E27FC236}">
                    <a16:creationId xmlns:a16="http://schemas.microsoft.com/office/drawing/2014/main" id="{AE8FF921-FED7-514B-8711-8F1CB6910F9D}"/>
                  </a:ext>
                </a:extLst>
              </p:cNvPr>
              <p:cNvSpPr/>
              <p:nvPr/>
            </p:nvSpPr>
            <p:spPr>
              <a:xfrm>
                <a:off x="393698" y="501650"/>
                <a:ext cx="4641337" cy="762000"/>
              </a:xfrm>
              <a:custGeom>
                <a:avLst/>
                <a:gdLst/>
                <a:ahLst/>
                <a:cxnLst/>
                <a:rect l="l" t="t" r="r" b="b"/>
                <a:pathLst>
                  <a:path w="3675379" h="701675">
                    <a:moveTo>
                      <a:pt x="0" y="0"/>
                    </a:moveTo>
                    <a:lnTo>
                      <a:pt x="3675354" y="0"/>
                    </a:lnTo>
                    <a:lnTo>
                      <a:pt x="3675354" y="701675"/>
                    </a:lnTo>
                    <a:lnTo>
                      <a:pt x="0" y="701675"/>
                    </a:lnTo>
                    <a:lnTo>
                      <a:pt x="0" y="0"/>
                    </a:lnTo>
                    <a:close/>
                  </a:path>
                </a:pathLst>
              </a:custGeom>
              <a:solidFill>
                <a:srgbClr val="002060"/>
              </a:solidFill>
            </p:spPr>
            <p:txBody>
              <a:bodyPr wrap="square" lIns="0" tIns="0" rIns="0" bIns="144000" rtlCol="0" anchor="ctr" anchorCtr="0"/>
              <a:lstStyle/>
              <a:p>
                <a:pPr marL="36000" algn="ctr">
                  <a:lnSpc>
                    <a:spcPct val="150000"/>
                  </a:lnSpc>
                  <a:spcBef>
                    <a:spcPts val="1200"/>
                  </a:spcBef>
                </a:pPr>
                <a:r>
                  <a:rPr lang="en-GB" sz="2400" spc="-55" dirty="0">
                    <a:solidFill>
                      <a:schemeClr val="bg1"/>
                    </a:solidFill>
                  </a:rPr>
                  <a:t>Cemos CCG Roll Out Program</a:t>
                </a:r>
                <a:endParaRPr sz="2400" dirty="0">
                  <a:solidFill>
                    <a:schemeClr val="bg1"/>
                  </a:solidFill>
                </a:endParaRPr>
              </a:p>
            </p:txBody>
          </p:sp>
          <p:sp>
            <p:nvSpPr>
              <p:cNvPr id="42" name="object 3">
                <a:extLst>
                  <a:ext uri="{FF2B5EF4-FFF2-40B4-BE49-F238E27FC236}">
                    <a16:creationId xmlns:a16="http://schemas.microsoft.com/office/drawing/2014/main" id="{C5FD43B0-F3D6-FB46-A732-3FC88EABEFDE}"/>
                  </a:ext>
                </a:extLst>
              </p:cNvPr>
              <p:cNvSpPr/>
              <p:nvPr/>
            </p:nvSpPr>
            <p:spPr>
              <a:xfrm>
                <a:off x="5035037" y="501650"/>
                <a:ext cx="5264661" cy="762000"/>
              </a:xfrm>
              <a:custGeom>
                <a:avLst/>
                <a:gdLst/>
                <a:ahLst/>
                <a:cxnLst/>
                <a:rect l="l" t="t" r="r" b="b"/>
                <a:pathLst>
                  <a:path w="3675379" h="701675">
                    <a:moveTo>
                      <a:pt x="0" y="0"/>
                    </a:moveTo>
                    <a:lnTo>
                      <a:pt x="3675354" y="0"/>
                    </a:lnTo>
                    <a:lnTo>
                      <a:pt x="3675354" y="701675"/>
                    </a:lnTo>
                    <a:lnTo>
                      <a:pt x="0" y="701675"/>
                    </a:lnTo>
                    <a:lnTo>
                      <a:pt x="0" y="0"/>
                    </a:lnTo>
                    <a:close/>
                  </a:path>
                </a:pathLst>
              </a:custGeom>
              <a:solidFill>
                <a:srgbClr val="477F24"/>
              </a:solidFill>
            </p:spPr>
            <p:txBody>
              <a:bodyPr wrap="square" lIns="0" tIns="0" rIns="0" bIns="144000" rtlCol="0" anchor="ctr" anchorCtr="0"/>
              <a:lstStyle/>
              <a:p>
                <a:pPr marL="36000" algn="ctr">
                  <a:lnSpc>
                    <a:spcPct val="150000"/>
                  </a:lnSpc>
                  <a:spcBef>
                    <a:spcPts val="1200"/>
                  </a:spcBef>
                </a:pPr>
                <a:r>
                  <a:rPr lang="en-GB" sz="2400" spc="-55" dirty="0">
                    <a:solidFill>
                      <a:schemeClr val="bg1"/>
                    </a:solidFill>
                  </a:rPr>
                  <a:t>Morocco and Sub Saharan Africa</a:t>
                </a:r>
                <a:endParaRPr sz="2400" dirty="0">
                  <a:solidFill>
                    <a:schemeClr val="bg1"/>
                  </a:solidFill>
                </a:endParaRPr>
              </a:p>
            </p:txBody>
          </p:sp>
        </p:grpSp>
      </p:grpSp>
      <p:cxnSp>
        <p:nvCxnSpPr>
          <p:cNvPr id="43" name="Straight Connector 42">
            <a:extLst>
              <a:ext uri="{FF2B5EF4-FFF2-40B4-BE49-F238E27FC236}">
                <a16:creationId xmlns:a16="http://schemas.microsoft.com/office/drawing/2014/main" id="{7FE023DB-F722-6645-B715-CA01716C27D4}"/>
              </a:ext>
            </a:extLst>
          </p:cNvPr>
          <p:cNvCxnSpPr>
            <a:cxnSpLocks/>
          </p:cNvCxnSpPr>
          <p:nvPr/>
        </p:nvCxnSpPr>
        <p:spPr>
          <a:xfrm>
            <a:off x="284400" y="1339850"/>
            <a:ext cx="10206000" cy="245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09676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946636" y="1439691"/>
            <a:ext cx="1353062" cy="2023710"/>
          </a:xfrm>
          <a:prstGeom prst="rect">
            <a:avLst/>
          </a:prstGeom>
        </p:spPr>
      </p:pic>
      <p:graphicFrame>
        <p:nvGraphicFramePr>
          <p:cNvPr id="12" name="Table 11"/>
          <p:cNvGraphicFramePr>
            <a:graphicFrameLocks noGrp="1" noChangeAspect="1"/>
          </p:cNvGraphicFramePr>
          <p:nvPr>
            <p:extLst>
              <p:ext uri="{D42A27DB-BD31-4B8C-83A1-F6EECF244321}">
                <p14:modId xmlns:p14="http://schemas.microsoft.com/office/powerpoint/2010/main" val="2405006089"/>
              </p:ext>
            </p:extLst>
          </p:nvPr>
        </p:nvGraphicFramePr>
        <p:xfrm>
          <a:off x="480060" y="4921254"/>
          <a:ext cx="9789540" cy="1417319"/>
        </p:xfrm>
        <a:graphic>
          <a:graphicData uri="http://schemas.openxmlformats.org/drawingml/2006/table">
            <a:tbl>
              <a:tblPr/>
              <a:tblGrid>
                <a:gridCol w="1856279">
                  <a:extLst>
                    <a:ext uri="{9D8B030D-6E8A-4147-A177-3AD203B41FA5}">
                      <a16:colId xmlns:a16="http://schemas.microsoft.com/office/drawing/2014/main" val="757474320"/>
                    </a:ext>
                  </a:extLst>
                </a:gridCol>
                <a:gridCol w="466663">
                  <a:extLst>
                    <a:ext uri="{9D8B030D-6E8A-4147-A177-3AD203B41FA5}">
                      <a16:colId xmlns:a16="http://schemas.microsoft.com/office/drawing/2014/main" val="3521599067"/>
                    </a:ext>
                  </a:extLst>
                </a:gridCol>
                <a:gridCol w="925942">
                  <a:extLst>
                    <a:ext uri="{9D8B030D-6E8A-4147-A177-3AD203B41FA5}">
                      <a16:colId xmlns:a16="http://schemas.microsoft.com/office/drawing/2014/main" val="3375228100"/>
                    </a:ext>
                  </a:extLst>
                </a:gridCol>
                <a:gridCol w="680374">
                  <a:extLst>
                    <a:ext uri="{9D8B030D-6E8A-4147-A177-3AD203B41FA5}">
                      <a16:colId xmlns:a16="http://schemas.microsoft.com/office/drawing/2014/main" val="2572669370"/>
                    </a:ext>
                  </a:extLst>
                </a:gridCol>
                <a:gridCol w="816448">
                  <a:extLst>
                    <a:ext uri="{9D8B030D-6E8A-4147-A177-3AD203B41FA5}">
                      <a16:colId xmlns:a16="http://schemas.microsoft.com/office/drawing/2014/main" val="4184387107"/>
                    </a:ext>
                  </a:extLst>
                </a:gridCol>
                <a:gridCol w="816448">
                  <a:extLst>
                    <a:ext uri="{9D8B030D-6E8A-4147-A177-3AD203B41FA5}">
                      <a16:colId xmlns:a16="http://schemas.microsoft.com/office/drawing/2014/main" val="191414953"/>
                    </a:ext>
                  </a:extLst>
                </a:gridCol>
                <a:gridCol w="816448">
                  <a:extLst>
                    <a:ext uri="{9D8B030D-6E8A-4147-A177-3AD203B41FA5}">
                      <a16:colId xmlns:a16="http://schemas.microsoft.com/office/drawing/2014/main" val="2430693881"/>
                    </a:ext>
                  </a:extLst>
                </a:gridCol>
                <a:gridCol w="816448">
                  <a:extLst>
                    <a:ext uri="{9D8B030D-6E8A-4147-A177-3AD203B41FA5}">
                      <a16:colId xmlns:a16="http://schemas.microsoft.com/office/drawing/2014/main" val="512810569"/>
                    </a:ext>
                  </a:extLst>
                </a:gridCol>
                <a:gridCol w="535228">
                  <a:extLst>
                    <a:ext uri="{9D8B030D-6E8A-4147-A177-3AD203B41FA5}">
                      <a16:colId xmlns:a16="http://schemas.microsoft.com/office/drawing/2014/main" val="2273707778"/>
                    </a:ext>
                  </a:extLst>
                </a:gridCol>
                <a:gridCol w="734802">
                  <a:extLst>
                    <a:ext uri="{9D8B030D-6E8A-4147-A177-3AD203B41FA5}">
                      <a16:colId xmlns:a16="http://schemas.microsoft.com/office/drawing/2014/main" val="40544645"/>
                    </a:ext>
                  </a:extLst>
                </a:gridCol>
                <a:gridCol w="707589">
                  <a:extLst>
                    <a:ext uri="{9D8B030D-6E8A-4147-A177-3AD203B41FA5}">
                      <a16:colId xmlns:a16="http://schemas.microsoft.com/office/drawing/2014/main" val="2563747473"/>
                    </a:ext>
                  </a:extLst>
                </a:gridCol>
                <a:gridCol w="616871">
                  <a:extLst>
                    <a:ext uri="{9D8B030D-6E8A-4147-A177-3AD203B41FA5}">
                      <a16:colId xmlns:a16="http://schemas.microsoft.com/office/drawing/2014/main" val="8431142"/>
                    </a:ext>
                  </a:extLst>
                </a:gridCol>
              </a:tblGrid>
              <a:tr h="502919">
                <a:tc>
                  <a:txBody>
                    <a:bodyPr/>
                    <a:lstStyle/>
                    <a:p>
                      <a:pPr algn="l" fontAlgn="t"/>
                      <a:r>
                        <a:rPr lang="en-GB" sz="1200" b="1" i="0" u="none" strike="noStrike" dirty="0">
                          <a:solidFill>
                            <a:srgbClr val="008000"/>
                          </a:solidFill>
                          <a:effectLst/>
                          <a:latin typeface="+mn-lt"/>
                        </a:rPr>
                        <a:t> Company</a:t>
                      </a:r>
                    </a:p>
                  </a:txBody>
                  <a:tcPr marL="0" marR="0" marT="0" marB="0">
                    <a:lnL>
                      <a:noFill/>
                    </a:lnL>
                    <a:lnR>
                      <a:noFill/>
                    </a:lnR>
                    <a:lnT>
                      <a:noFill/>
                    </a:lnT>
                    <a:lnB>
                      <a:noFill/>
                    </a:lnB>
                    <a:solidFill>
                      <a:srgbClr val="FFFFFF"/>
                    </a:solidFill>
                  </a:tcPr>
                </a:tc>
                <a:tc>
                  <a:txBody>
                    <a:bodyPr/>
                    <a:lstStyle/>
                    <a:p>
                      <a:pPr algn="ctr" fontAlgn="t"/>
                      <a:r>
                        <a:rPr lang="en-GB" sz="1200" b="1" i="0" u="none" strike="noStrike" dirty="0">
                          <a:solidFill>
                            <a:srgbClr val="008000"/>
                          </a:solidFill>
                          <a:effectLst/>
                          <a:latin typeface="+mn-lt"/>
                        </a:rPr>
                        <a:t>Price, MAD </a:t>
                      </a:r>
                    </a:p>
                  </a:txBody>
                  <a:tcPr marL="0" marR="0" marT="0" marB="0">
                    <a:lnL>
                      <a:noFill/>
                    </a:lnL>
                    <a:lnR>
                      <a:noFill/>
                    </a:lnR>
                    <a:lnT>
                      <a:noFill/>
                    </a:lnT>
                    <a:lnB>
                      <a:noFill/>
                    </a:lnB>
                    <a:solidFill>
                      <a:srgbClr val="FFFFFF"/>
                    </a:solidFill>
                  </a:tcPr>
                </a:tc>
                <a:tc>
                  <a:txBody>
                    <a:bodyPr/>
                    <a:lstStyle/>
                    <a:p>
                      <a:pPr algn="ctr" fontAlgn="t"/>
                      <a:r>
                        <a:rPr lang="en-GB" sz="1200" b="1" i="0" u="none" strike="noStrike" dirty="0">
                          <a:solidFill>
                            <a:srgbClr val="008000"/>
                          </a:solidFill>
                          <a:effectLst/>
                          <a:latin typeface="+mn-lt"/>
                        </a:rPr>
                        <a:t>Shares    (m)</a:t>
                      </a:r>
                    </a:p>
                  </a:txBody>
                  <a:tcPr marL="0" marR="0" marT="0" marB="0">
                    <a:lnL>
                      <a:noFill/>
                    </a:lnL>
                    <a:lnR>
                      <a:noFill/>
                    </a:lnR>
                    <a:lnT>
                      <a:noFill/>
                    </a:lnT>
                    <a:lnB>
                      <a:noFill/>
                    </a:lnB>
                    <a:solidFill>
                      <a:srgbClr val="FFFFFF"/>
                    </a:solidFill>
                  </a:tcPr>
                </a:tc>
                <a:tc>
                  <a:txBody>
                    <a:bodyPr/>
                    <a:lstStyle/>
                    <a:p>
                      <a:pPr algn="ctr" fontAlgn="t"/>
                      <a:r>
                        <a:rPr lang="en-GB" sz="1200" b="1" i="0" u="none" strike="noStrike" dirty="0">
                          <a:solidFill>
                            <a:srgbClr val="008000"/>
                          </a:solidFill>
                          <a:effectLst/>
                          <a:latin typeface="+mn-lt"/>
                        </a:rPr>
                        <a:t>Mkt Cap ($m)</a:t>
                      </a:r>
                    </a:p>
                  </a:txBody>
                  <a:tcPr marL="0" marR="0" marT="0" marB="0">
                    <a:lnL>
                      <a:noFill/>
                    </a:lnL>
                    <a:lnR>
                      <a:noFill/>
                    </a:lnR>
                    <a:lnT>
                      <a:noFill/>
                    </a:lnT>
                    <a:lnB>
                      <a:noFill/>
                    </a:lnB>
                    <a:solidFill>
                      <a:srgbClr val="FFFFFF"/>
                    </a:solidFill>
                  </a:tcPr>
                </a:tc>
                <a:tc>
                  <a:txBody>
                    <a:bodyPr/>
                    <a:lstStyle/>
                    <a:p>
                      <a:pPr algn="ctr" fontAlgn="t"/>
                      <a:r>
                        <a:rPr lang="en-GB" sz="1200" b="1" i="0" u="none" strike="noStrike" dirty="0">
                          <a:solidFill>
                            <a:srgbClr val="008000"/>
                          </a:solidFill>
                          <a:effectLst/>
                          <a:latin typeface="+mn-lt"/>
                        </a:rPr>
                        <a:t>Revenue ($m)</a:t>
                      </a:r>
                    </a:p>
                  </a:txBody>
                  <a:tcPr marL="0" marR="0" marT="0" marB="0">
                    <a:lnL>
                      <a:noFill/>
                    </a:lnL>
                    <a:lnR>
                      <a:noFill/>
                    </a:lnR>
                    <a:lnT>
                      <a:noFill/>
                    </a:lnT>
                    <a:lnB>
                      <a:noFill/>
                    </a:lnB>
                    <a:solidFill>
                      <a:srgbClr val="FFFFFF"/>
                    </a:solidFill>
                  </a:tcPr>
                </a:tc>
                <a:tc>
                  <a:txBody>
                    <a:bodyPr/>
                    <a:lstStyle/>
                    <a:p>
                      <a:pPr algn="ctr" fontAlgn="t"/>
                      <a:r>
                        <a:rPr lang="en-GB" sz="1200" b="1" i="0" u="none" strike="noStrike" dirty="0">
                          <a:solidFill>
                            <a:srgbClr val="008000"/>
                          </a:solidFill>
                          <a:effectLst/>
                          <a:latin typeface="+mn-lt"/>
                        </a:rPr>
                        <a:t>EBITDA, ($m)</a:t>
                      </a:r>
                    </a:p>
                  </a:txBody>
                  <a:tcPr marL="0" marR="0" marT="0" marB="0">
                    <a:lnL>
                      <a:noFill/>
                    </a:lnL>
                    <a:lnR>
                      <a:noFill/>
                    </a:lnR>
                    <a:lnT>
                      <a:noFill/>
                    </a:lnT>
                    <a:lnB>
                      <a:noFill/>
                    </a:lnB>
                    <a:solidFill>
                      <a:srgbClr val="FFFFFF"/>
                    </a:solidFill>
                  </a:tcPr>
                </a:tc>
                <a:tc>
                  <a:txBody>
                    <a:bodyPr/>
                    <a:lstStyle/>
                    <a:p>
                      <a:pPr algn="ctr" fontAlgn="t"/>
                      <a:r>
                        <a:rPr lang="en-GB" sz="1200" b="1" i="1" u="none" strike="noStrike" dirty="0">
                          <a:solidFill>
                            <a:srgbClr val="008000"/>
                          </a:solidFill>
                          <a:effectLst/>
                          <a:latin typeface="+mn-lt"/>
                        </a:rPr>
                        <a:t>EBITDA margin</a:t>
                      </a:r>
                    </a:p>
                  </a:txBody>
                  <a:tcPr marL="0" marR="0" marT="0" marB="0">
                    <a:lnL>
                      <a:noFill/>
                    </a:lnL>
                    <a:lnR>
                      <a:noFill/>
                    </a:lnR>
                    <a:lnT>
                      <a:noFill/>
                    </a:lnT>
                    <a:lnB>
                      <a:noFill/>
                    </a:lnB>
                    <a:solidFill>
                      <a:srgbClr val="FFFFFF"/>
                    </a:solidFill>
                  </a:tcPr>
                </a:tc>
                <a:tc>
                  <a:txBody>
                    <a:bodyPr/>
                    <a:lstStyle/>
                    <a:p>
                      <a:pPr algn="ctr" fontAlgn="t"/>
                      <a:r>
                        <a:rPr lang="en-GB" sz="1200" b="1" i="0" u="none" strike="noStrike" dirty="0">
                          <a:solidFill>
                            <a:srgbClr val="008000"/>
                          </a:solidFill>
                          <a:effectLst/>
                          <a:latin typeface="+mn-lt"/>
                        </a:rPr>
                        <a:t>EV / EBITDA</a:t>
                      </a:r>
                    </a:p>
                  </a:txBody>
                  <a:tcPr marL="0" marR="0" marT="0" marB="0">
                    <a:lnL>
                      <a:noFill/>
                    </a:lnL>
                    <a:lnR>
                      <a:noFill/>
                    </a:lnR>
                    <a:lnT>
                      <a:noFill/>
                    </a:lnT>
                    <a:lnB>
                      <a:noFill/>
                    </a:lnB>
                    <a:solidFill>
                      <a:srgbClr val="FFFFFF"/>
                    </a:solidFill>
                  </a:tcPr>
                </a:tc>
                <a:tc>
                  <a:txBody>
                    <a:bodyPr/>
                    <a:lstStyle/>
                    <a:p>
                      <a:pPr algn="ctr" fontAlgn="t"/>
                      <a:r>
                        <a:rPr lang="en-GB" sz="1200" b="1" i="0" u="none" strike="noStrike" dirty="0">
                          <a:solidFill>
                            <a:srgbClr val="008000"/>
                          </a:solidFill>
                          <a:effectLst/>
                          <a:latin typeface="+mn-lt"/>
                        </a:rPr>
                        <a:t>EPS </a:t>
                      </a:r>
                    </a:p>
                  </a:txBody>
                  <a:tcPr marL="0" marR="0" marT="0" marB="0">
                    <a:lnL>
                      <a:noFill/>
                    </a:lnL>
                    <a:lnR>
                      <a:noFill/>
                    </a:lnR>
                    <a:lnT>
                      <a:noFill/>
                    </a:lnT>
                    <a:lnB>
                      <a:noFill/>
                    </a:lnB>
                    <a:solidFill>
                      <a:srgbClr val="FFFFFF"/>
                    </a:solidFill>
                  </a:tcPr>
                </a:tc>
                <a:tc>
                  <a:txBody>
                    <a:bodyPr/>
                    <a:lstStyle/>
                    <a:p>
                      <a:pPr algn="ctr" fontAlgn="t"/>
                      <a:r>
                        <a:rPr lang="en-GB" sz="1200" b="1" i="0" u="none" strike="noStrike" dirty="0">
                          <a:solidFill>
                            <a:srgbClr val="008000"/>
                          </a:solidFill>
                          <a:effectLst/>
                          <a:latin typeface="+mn-lt"/>
                        </a:rPr>
                        <a:t>EPS growth   (5 years)</a:t>
                      </a:r>
                    </a:p>
                  </a:txBody>
                  <a:tcPr marL="0" marR="0" marT="0" marB="0">
                    <a:lnL>
                      <a:noFill/>
                    </a:lnL>
                    <a:lnR>
                      <a:noFill/>
                    </a:lnR>
                    <a:lnT>
                      <a:noFill/>
                    </a:lnT>
                    <a:lnB>
                      <a:noFill/>
                    </a:lnB>
                    <a:solidFill>
                      <a:srgbClr val="FFFFFF"/>
                    </a:solidFill>
                  </a:tcPr>
                </a:tc>
                <a:tc>
                  <a:txBody>
                    <a:bodyPr/>
                    <a:lstStyle/>
                    <a:p>
                      <a:pPr algn="ctr" fontAlgn="t"/>
                      <a:r>
                        <a:rPr lang="en-GB" sz="1200" b="1" i="0" u="none" strike="noStrike" dirty="0">
                          <a:solidFill>
                            <a:srgbClr val="008000"/>
                          </a:solidFill>
                          <a:effectLst/>
                          <a:latin typeface="+mn-lt"/>
                        </a:rPr>
                        <a:t>P / E</a:t>
                      </a:r>
                    </a:p>
                  </a:txBody>
                  <a:tcPr marL="0" marR="0" marT="0" marB="0">
                    <a:lnL>
                      <a:noFill/>
                    </a:lnL>
                    <a:lnR>
                      <a:noFill/>
                    </a:lnR>
                    <a:lnT>
                      <a:noFill/>
                    </a:lnT>
                    <a:lnB>
                      <a:noFill/>
                    </a:lnB>
                    <a:solidFill>
                      <a:srgbClr val="FFFFFF"/>
                    </a:solidFill>
                  </a:tcPr>
                </a:tc>
                <a:tc>
                  <a:txBody>
                    <a:bodyPr/>
                    <a:lstStyle/>
                    <a:p>
                      <a:pPr algn="ctr" fontAlgn="t"/>
                      <a:r>
                        <a:rPr lang="en-GB" sz="1200" b="1" i="0" u="none" strike="noStrike" dirty="0">
                          <a:solidFill>
                            <a:srgbClr val="008000"/>
                          </a:solidFill>
                          <a:effectLst/>
                          <a:latin typeface="+mn-lt"/>
                        </a:rPr>
                        <a:t>P / B (MRQ)</a:t>
                      </a:r>
                    </a:p>
                  </a:txBody>
                  <a:tcPr marL="0" marR="0" marT="0" marB="0">
                    <a:lnL>
                      <a:noFill/>
                    </a:lnL>
                    <a:lnR>
                      <a:noFill/>
                    </a:lnR>
                    <a:lnT>
                      <a:noFill/>
                    </a:lnT>
                    <a:lnB>
                      <a:noFill/>
                    </a:lnB>
                    <a:solidFill>
                      <a:srgbClr val="FFFFFF"/>
                    </a:solidFill>
                  </a:tcPr>
                </a:tc>
                <a:extLst>
                  <a:ext uri="{0D108BD9-81ED-4DB2-BD59-A6C34878D82A}">
                    <a16:rowId xmlns:a16="http://schemas.microsoft.com/office/drawing/2014/main" val="424618671"/>
                  </a:ext>
                </a:extLst>
              </a:tr>
              <a:tr h="107148">
                <a:tc>
                  <a:txBody>
                    <a:bodyPr/>
                    <a:lstStyle/>
                    <a:p>
                      <a:pPr algn="l" fontAlgn="b"/>
                      <a:r>
                        <a:rPr lang="en-GB" sz="1200" b="1" i="0" u="none" strike="noStrike" dirty="0">
                          <a:solidFill>
                            <a:srgbClr val="75A510"/>
                          </a:solidFill>
                          <a:effectLst/>
                          <a:latin typeface="+mn-lt"/>
                        </a:rPr>
                        <a:t> Morocco</a:t>
                      </a:r>
                    </a:p>
                  </a:txBody>
                  <a:tcPr marL="0" marR="0" marT="0" marB="0" anchor="b">
                    <a:lnL>
                      <a:noFill/>
                    </a:lnL>
                    <a:lnR>
                      <a:noFill/>
                    </a:lnR>
                    <a:lnT>
                      <a:noFill/>
                    </a:lnT>
                    <a:lnB>
                      <a:noFill/>
                    </a:lnB>
                    <a:solidFill>
                      <a:srgbClr val="FFFFFF"/>
                    </a:solidFill>
                  </a:tcPr>
                </a:tc>
                <a:tc>
                  <a:txBody>
                    <a:bodyPr/>
                    <a:lstStyle/>
                    <a:p>
                      <a:pPr algn="ctr" fontAlgn="b"/>
                      <a:r>
                        <a:rPr lang="en-GB" sz="1200" b="0" i="0" u="none" strike="noStrike" dirty="0">
                          <a:effectLst/>
                          <a:latin typeface="+mn-lt"/>
                        </a:rPr>
                        <a:t> </a:t>
                      </a:r>
                    </a:p>
                  </a:txBody>
                  <a:tcPr marL="0" marR="0" marT="0" marB="0" anchor="b">
                    <a:lnL>
                      <a:noFill/>
                    </a:lnL>
                    <a:lnR>
                      <a:noFill/>
                    </a:lnR>
                    <a:lnT>
                      <a:noFill/>
                    </a:lnT>
                    <a:lnB>
                      <a:noFill/>
                    </a:lnB>
                    <a:solidFill>
                      <a:srgbClr val="FFFFFF"/>
                    </a:solidFill>
                  </a:tcPr>
                </a:tc>
                <a:tc>
                  <a:txBody>
                    <a:bodyPr/>
                    <a:lstStyle/>
                    <a:p>
                      <a:pPr algn="ctr" fontAlgn="b"/>
                      <a:r>
                        <a:rPr lang="en-GB" sz="1200" b="0" i="1" u="none" strike="noStrike" dirty="0">
                          <a:solidFill>
                            <a:srgbClr val="75A510"/>
                          </a:solidFill>
                          <a:effectLst/>
                          <a:latin typeface="+mn-lt"/>
                        </a:rPr>
                        <a:t> </a:t>
                      </a:r>
                    </a:p>
                  </a:txBody>
                  <a:tcPr marL="0" marR="0" marT="0" marB="0" anchor="b">
                    <a:lnL>
                      <a:noFill/>
                    </a:lnL>
                    <a:lnR>
                      <a:noFill/>
                    </a:lnR>
                    <a:lnT>
                      <a:noFill/>
                    </a:lnT>
                    <a:lnB>
                      <a:noFill/>
                    </a:lnB>
                    <a:solidFill>
                      <a:srgbClr val="FFFFFF"/>
                    </a:solidFill>
                  </a:tcPr>
                </a:tc>
                <a:tc>
                  <a:txBody>
                    <a:bodyPr/>
                    <a:lstStyle/>
                    <a:p>
                      <a:pPr algn="ctr" fontAlgn="b"/>
                      <a:r>
                        <a:rPr lang="en-GB" sz="1200" b="0" i="1" u="none" strike="noStrike" dirty="0">
                          <a:solidFill>
                            <a:srgbClr val="75A510"/>
                          </a:solidFill>
                          <a:effectLst/>
                          <a:latin typeface="+mn-lt"/>
                        </a:rPr>
                        <a:t> </a:t>
                      </a:r>
                    </a:p>
                  </a:txBody>
                  <a:tcPr marL="0" marR="0" marT="0" marB="0" anchor="b">
                    <a:lnL>
                      <a:noFill/>
                    </a:lnL>
                    <a:lnR>
                      <a:noFill/>
                    </a:lnR>
                    <a:lnT>
                      <a:noFill/>
                    </a:lnT>
                    <a:lnB>
                      <a:noFill/>
                    </a:lnB>
                    <a:solidFill>
                      <a:srgbClr val="FFFFFF"/>
                    </a:solidFill>
                  </a:tcPr>
                </a:tc>
                <a:tc>
                  <a:txBody>
                    <a:bodyPr/>
                    <a:lstStyle/>
                    <a:p>
                      <a:pPr algn="ctr" fontAlgn="b"/>
                      <a:r>
                        <a:rPr lang="en-GB" sz="1200" b="0" i="1" u="none" strike="noStrike" dirty="0">
                          <a:solidFill>
                            <a:srgbClr val="75A510"/>
                          </a:solidFill>
                          <a:effectLst/>
                          <a:latin typeface="+mn-lt"/>
                        </a:rPr>
                        <a:t> </a:t>
                      </a:r>
                    </a:p>
                  </a:txBody>
                  <a:tcPr marL="0" marR="0" marT="0" marB="0" anchor="b">
                    <a:lnL>
                      <a:noFill/>
                    </a:lnL>
                    <a:lnR>
                      <a:noFill/>
                    </a:lnR>
                    <a:lnT>
                      <a:noFill/>
                    </a:lnT>
                    <a:lnB>
                      <a:noFill/>
                    </a:lnB>
                    <a:solidFill>
                      <a:srgbClr val="FFFFFF"/>
                    </a:solidFill>
                  </a:tcPr>
                </a:tc>
                <a:tc>
                  <a:txBody>
                    <a:bodyPr/>
                    <a:lstStyle/>
                    <a:p>
                      <a:pPr algn="ctr" fontAlgn="b"/>
                      <a:r>
                        <a:rPr lang="en-GB" sz="1200" b="0" i="1" u="none" strike="noStrike" dirty="0">
                          <a:solidFill>
                            <a:srgbClr val="75A510"/>
                          </a:solidFill>
                          <a:effectLst/>
                          <a:latin typeface="+mn-lt"/>
                        </a:rPr>
                        <a:t> </a:t>
                      </a:r>
                    </a:p>
                  </a:txBody>
                  <a:tcPr marL="0" marR="0" marT="0" marB="0" anchor="b">
                    <a:lnL>
                      <a:noFill/>
                    </a:lnL>
                    <a:lnR>
                      <a:noFill/>
                    </a:lnR>
                    <a:lnT>
                      <a:noFill/>
                    </a:lnT>
                    <a:lnB>
                      <a:noFill/>
                    </a:lnB>
                    <a:solidFill>
                      <a:srgbClr val="FFFFFF"/>
                    </a:solidFill>
                  </a:tcPr>
                </a:tc>
                <a:tc>
                  <a:txBody>
                    <a:bodyPr/>
                    <a:lstStyle/>
                    <a:p>
                      <a:pPr algn="ctr" fontAlgn="b"/>
                      <a:r>
                        <a:rPr lang="en-GB" sz="1200" b="0" i="1" u="none" strike="noStrike" dirty="0">
                          <a:solidFill>
                            <a:srgbClr val="75A510"/>
                          </a:solidFill>
                          <a:effectLst/>
                          <a:latin typeface="+mn-lt"/>
                        </a:rPr>
                        <a:t> </a:t>
                      </a:r>
                    </a:p>
                  </a:txBody>
                  <a:tcPr marL="0" marR="0" marT="0" marB="0" anchor="b">
                    <a:lnL>
                      <a:noFill/>
                    </a:lnL>
                    <a:lnR>
                      <a:noFill/>
                    </a:lnR>
                    <a:lnT>
                      <a:noFill/>
                    </a:lnT>
                    <a:lnB>
                      <a:noFill/>
                    </a:lnB>
                    <a:solidFill>
                      <a:srgbClr val="FFFFFF"/>
                    </a:solidFill>
                  </a:tcPr>
                </a:tc>
                <a:tc>
                  <a:txBody>
                    <a:bodyPr/>
                    <a:lstStyle/>
                    <a:p>
                      <a:pPr algn="ctr" fontAlgn="b"/>
                      <a:r>
                        <a:rPr lang="en-GB" sz="1200" b="1" i="1" u="none" strike="noStrike" dirty="0">
                          <a:solidFill>
                            <a:srgbClr val="FF0000"/>
                          </a:solidFill>
                          <a:effectLst/>
                          <a:latin typeface="+mn-lt"/>
                        </a:rPr>
                        <a:t> </a:t>
                      </a:r>
                    </a:p>
                  </a:txBody>
                  <a:tcPr marL="0" marR="0" marT="0" marB="0" anchor="b">
                    <a:lnL>
                      <a:noFill/>
                    </a:lnL>
                    <a:lnR>
                      <a:noFill/>
                    </a:lnR>
                    <a:lnT>
                      <a:noFill/>
                    </a:lnT>
                    <a:lnB>
                      <a:noFill/>
                    </a:lnB>
                    <a:solidFill>
                      <a:srgbClr val="FFFFFF"/>
                    </a:solidFill>
                  </a:tcPr>
                </a:tc>
                <a:tc>
                  <a:txBody>
                    <a:bodyPr/>
                    <a:lstStyle/>
                    <a:p>
                      <a:pPr algn="ctr" fontAlgn="b"/>
                      <a:r>
                        <a:rPr lang="en-GB" sz="1200" b="0" i="1" u="none" strike="noStrike" dirty="0">
                          <a:solidFill>
                            <a:srgbClr val="75A510"/>
                          </a:solidFill>
                          <a:effectLst/>
                          <a:latin typeface="+mn-lt"/>
                        </a:rPr>
                        <a:t> </a:t>
                      </a:r>
                    </a:p>
                  </a:txBody>
                  <a:tcPr marL="0" marR="0" marT="0" marB="0" anchor="b">
                    <a:lnL>
                      <a:noFill/>
                    </a:lnL>
                    <a:lnR>
                      <a:noFill/>
                    </a:lnR>
                    <a:lnT>
                      <a:noFill/>
                    </a:lnT>
                    <a:lnB>
                      <a:noFill/>
                    </a:lnB>
                    <a:solidFill>
                      <a:srgbClr val="FFFFFF"/>
                    </a:solidFill>
                  </a:tcPr>
                </a:tc>
                <a:tc>
                  <a:txBody>
                    <a:bodyPr/>
                    <a:lstStyle/>
                    <a:p>
                      <a:pPr algn="ctr" fontAlgn="b"/>
                      <a:r>
                        <a:rPr lang="en-GB" sz="1200" b="1" i="0" u="none" strike="noStrike" dirty="0">
                          <a:solidFill>
                            <a:srgbClr val="FF0000"/>
                          </a:solidFill>
                          <a:effectLst/>
                          <a:latin typeface="+mn-lt"/>
                        </a:rPr>
                        <a:t> </a:t>
                      </a:r>
                    </a:p>
                  </a:txBody>
                  <a:tcPr marL="0" marR="0" marT="0" marB="0" anchor="b">
                    <a:lnL>
                      <a:noFill/>
                    </a:lnL>
                    <a:lnR>
                      <a:noFill/>
                    </a:lnR>
                    <a:lnT>
                      <a:noFill/>
                    </a:lnT>
                    <a:lnB>
                      <a:noFill/>
                    </a:lnB>
                    <a:solidFill>
                      <a:srgbClr val="FFFFFF"/>
                    </a:solidFill>
                  </a:tcPr>
                </a:tc>
                <a:tc>
                  <a:txBody>
                    <a:bodyPr/>
                    <a:lstStyle/>
                    <a:p>
                      <a:pPr algn="ctr" fontAlgn="b"/>
                      <a:r>
                        <a:rPr lang="en-GB" sz="1200" b="0" i="0" u="none" strike="noStrike" dirty="0">
                          <a:solidFill>
                            <a:srgbClr val="FF0000"/>
                          </a:solidFill>
                          <a:effectLst/>
                          <a:latin typeface="+mn-lt"/>
                        </a:rPr>
                        <a:t> </a:t>
                      </a:r>
                    </a:p>
                  </a:txBody>
                  <a:tcPr marL="0" marR="0" marT="0" marB="0" anchor="b">
                    <a:lnL>
                      <a:noFill/>
                    </a:lnL>
                    <a:lnR>
                      <a:noFill/>
                    </a:lnR>
                    <a:lnT>
                      <a:noFill/>
                    </a:lnT>
                    <a:lnB>
                      <a:noFill/>
                    </a:lnB>
                    <a:solidFill>
                      <a:srgbClr val="FFFFFF"/>
                    </a:solidFill>
                  </a:tcPr>
                </a:tc>
                <a:tc>
                  <a:txBody>
                    <a:bodyPr/>
                    <a:lstStyle/>
                    <a:p>
                      <a:pPr algn="ctr" fontAlgn="b"/>
                      <a:r>
                        <a:rPr lang="en-GB" sz="1200" b="0" i="0" u="none" strike="noStrike" dirty="0">
                          <a:solidFill>
                            <a:srgbClr val="FF0000"/>
                          </a:solidFill>
                          <a:effectLst/>
                          <a:latin typeface="+mn-lt"/>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936299879"/>
                  </a:ext>
                </a:extLst>
              </a:tr>
              <a:tr h="115333">
                <a:tc>
                  <a:txBody>
                    <a:bodyPr/>
                    <a:lstStyle/>
                    <a:p>
                      <a:pPr algn="l" fontAlgn="b"/>
                      <a:r>
                        <a:rPr lang="en-GB" sz="1200" b="0" i="0" u="none" strike="noStrike" dirty="0">
                          <a:solidFill>
                            <a:srgbClr val="F2F2F2"/>
                          </a:solidFill>
                          <a:effectLst/>
                          <a:latin typeface="+mn-lt"/>
                        </a:rPr>
                        <a:t> </a:t>
                      </a:r>
                    </a:p>
                  </a:txBody>
                  <a:tcPr marL="0" marR="0" marT="0" marB="0" anchor="b">
                    <a:lnL>
                      <a:noFill/>
                    </a:lnL>
                    <a:lnR>
                      <a:noFill/>
                    </a:lnR>
                    <a:lnT>
                      <a:noFill/>
                    </a:lnT>
                    <a:lnB>
                      <a:noFill/>
                    </a:lnB>
                    <a:solidFill>
                      <a:srgbClr val="FFFFFF"/>
                    </a:solidFill>
                  </a:tcPr>
                </a:tc>
                <a:tc>
                  <a:txBody>
                    <a:bodyPr/>
                    <a:lstStyle/>
                    <a:p>
                      <a:pPr algn="ctr" fontAlgn="b"/>
                      <a:r>
                        <a:rPr lang="en-GB" sz="1200" b="0" i="0" u="none" strike="noStrike" dirty="0">
                          <a:effectLst/>
                          <a:latin typeface="+mn-lt"/>
                        </a:rPr>
                        <a:t> </a:t>
                      </a:r>
                    </a:p>
                  </a:txBody>
                  <a:tcPr marL="0" marR="0" marT="0" marB="0" anchor="b">
                    <a:lnL>
                      <a:noFill/>
                    </a:lnL>
                    <a:lnR>
                      <a:noFill/>
                    </a:lnR>
                    <a:lnT>
                      <a:noFill/>
                    </a:lnT>
                    <a:lnB>
                      <a:noFill/>
                    </a:lnB>
                    <a:solidFill>
                      <a:srgbClr val="FFFFFF"/>
                    </a:solidFill>
                  </a:tcPr>
                </a:tc>
                <a:tc>
                  <a:txBody>
                    <a:bodyPr/>
                    <a:lstStyle/>
                    <a:p>
                      <a:pPr algn="ctr" fontAlgn="b"/>
                      <a:r>
                        <a:rPr lang="en-GB" sz="1200" b="0" i="0" u="none" strike="noStrike" dirty="0">
                          <a:solidFill>
                            <a:srgbClr val="F2F2F2"/>
                          </a:solidFill>
                          <a:effectLst/>
                          <a:latin typeface="+mn-lt"/>
                        </a:rPr>
                        <a:t> </a:t>
                      </a:r>
                    </a:p>
                  </a:txBody>
                  <a:tcPr marL="0" marR="0" marT="0" marB="0" anchor="b">
                    <a:lnL>
                      <a:noFill/>
                    </a:lnL>
                    <a:lnR>
                      <a:noFill/>
                    </a:lnR>
                    <a:lnT>
                      <a:noFill/>
                    </a:lnT>
                    <a:lnB>
                      <a:noFill/>
                    </a:lnB>
                    <a:solidFill>
                      <a:srgbClr val="FFFFFF"/>
                    </a:solidFill>
                  </a:tcPr>
                </a:tc>
                <a:tc>
                  <a:txBody>
                    <a:bodyPr/>
                    <a:lstStyle/>
                    <a:p>
                      <a:pPr algn="ctr" fontAlgn="b"/>
                      <a:r>
                        <a:rPr lang="en-GB" sz="1200" b="0" i="0" u="none" strike="noStrike" dirty="0">
                          <a:solidFill>
                            <a:srgbClr val="F2F2F2"/>
                          </a:solidFill>
                          <a:effectLst/>
                          <a:latin typeface="+mn-lt"/>
                        </a:rPr>
                        <a:t> </a:t>
                      </a:r>
                    </a:p>
                  </a:txBody>
                  <a:tcPr marL="0" marR="0" marT="0" marB="0" anchor="b">
                    <a:lnL>
                      <a:noFill/>
                    </a:lnL>
                    <a:lnR>
                      <a:noFill/>
                    </a:lnR>
                    <a:lnT>
                      <a:noFill/>
                    </a:lnT>
                    <a:lnB>
                      <a:noFill/>
                    </a:lnB>
                    <a:solidFill>
                      <a:srgbClr val="FFFFFF"/>
                    </a:solidFill>
                  </a:tcPr>
                </a:tc>
                <a:tc>
                  <a:txBody>
                    <a:bodyPr/>
                    <a:lstStyle/>
                    <a:p>
                      <a:pPr algn="ctr" fontAlgn="b"/>
                      <a:r>
                        <a:rPr lang="en-GB" sz="1200" b="0" i="0" u="none" strike="noStrike" dirty="0">
                          <a:solidFill>
                            <a:srgbClr val="F2F2F2"/>
                          </a:solidFill>
                          <a:effectLst/>
                          <a:latin typeface="+mn-lt"/>
                        </a:rPr>
                        <a:t> </a:t>
                      </a:r>
                    </a:p>
                  </a:txBody>
                  <a:tcPr marL="0" marR="0" marT="0" marB="0" anchor="b">
                    <a:lnL>
                      <a:noFill/>
                    </a:lnL>
                    <a:lnR>
                      <a:noFill/>
                    </a:lnR>
                    <a:lnT>
                      <a:noFill/>
                    </a:lnT>
                    <a:lnB>
                      <a:noFill/>
                    </a:lnB>
                    <a:solidFill>
                      <a:srgbClr val="FFFFFF"/>
                    </a:solidFill>
                  </a:tcPr>
                </a:tc>
                <a:tc>
                  <a:txBody>
                    <a:bodyPr/>
                    <a:lstStyle/>
                    <a:p>
                      <a:pPr algn="ctr" fontAlgn="b"/>
                      <a:r>
                        <a:rPr lang="en-GB" sz="1200" b="0" i="0" u="none" strike="noStrike" dirty="0">
                          <a:solidFill>
                            <a:srgbClr val="F2F2F2"/>
                          </a:solidFill>
                          <a:effectLst/>
                          <a:latin typeface="+mn-lt"/>
                        </a:rPr>
                        <a:t> </a:t>
                      </a:r>
                    </a:p>
                  </a:txBody>
                  <a:tcPr marL="0" marR="0" marT="0" marB="0" anchor="b">
                    <a:lnL>
                      <a:noFill/>
                    </a:lnL>
                    <a:lnR>
                      <a:noFill/>
                    </a:lnR>
                    <a:lnT>
                      <a:noFill/>
                    </a:lnT>
                    <a:lnB>
                      <a:noFill/>
                    </a:lnB>
                    <a:solidFill>
                      <a:srgbClr val="FFFFFF"/>
                    </a:solidFill>
                  </a:tcPr>
                </a:tc>
                <a:tc>
                  <a:txBody>
                    <a:bodyPr/>
                    <a:lstStyle/>
                    <a:p>
                      <a:pPr algn="ctr" fontAlgn="b"/>
                      <a:r>
                        <a:rPr lang="en-GB" sz="1200" b="0" i="1" u="none" strike="noStrike" dirty="0">
                          <a:solidFill>
                            <a:srgbClr val="F2F2F2"/>
                          </a:solidFill>
                          <a:effectLst/>
                          <a:latin typeface="+mn-lt"/>
                        </a:rPr>
                        <a:t> </a:t>
                      </a:r>
                    </a:p>
                  </a:txBody>
                  <a:tcPr marL="0" marR="0" marT="0" marB="0" anchor="b">
                    <a:lnL>
                      <a:noFill/>
                    </a:lnL>
                    <a:lnR>
                      <a:noFill/>
                    </a:lnR>
                    <a:lnT>
                      <a:noFill/>
                    </a:lnT>
                    <a:lnB>
                      <a:noFill/>
                    </a:lnB>
                    <a:solidFill>
                      <a:srgbClr val="FFFFFF"/>
                    </a:solidFill>
                  </a:tcPr>
                </a:tc>
                <a:tc>
                  <a:txBody>
                    <a:bodyPr/>
                    <a:lstStyle/>
                    <a:p>
                      <a:pPr algn="ctr" fontAlgn="b"/>
                      <a:r>
                        <a:rPr lang="en-GB" sz="1200" b="1" i="0" u="none" strike="noStrike" dirty="0">
                          <a:solidFill>
                            <a:srgbClr val="FF0000"/>
                          </a:solidFill>
                          <a:effectLst/>
                          <a:latin typeface="+mn-lt"/>
                        </a:rPr>
                        <a:t> </a:t>
                      </a:r>
                    </a:p>
                  </a:txBody>
                  <a:tcPr marL="0" marR="0" marT="0" marB="0" anchor="b">
                    <a:lnL>
                      <a:noFill/>
                    </a:lnL>
                    <a:lnR>
                      <a:noFill/>
                    </a:lnR>
                    <a:lnT>
                      <a:noFill/>
                    </a:lnT>
                    <a:lnB>
                      <a:noFill/>
                    </a:lnB>
                    <a:solidFill>
                      <a:srgbClr val="FFFFFF"/>
                    </a:solidFill>
                  </a:tcPr>
                </a:tc>
                <a:tc>
                  <a:txBody>
                    <a:bodyPr/>
                    <a:lstStyle/>
                    <a:p>
                      <a:pPr algn="ctr" fontAlgn="b"/>
                      <a:r>
                        <a:rPr lang="en-GB" sz="1200" b="0" i="0" u="none" strike="noStrike" dirty="0">
                          <a:solidFill>
                            <a:srgbClr val="F2F2F2"/>
                          </a:solidFill>
                          <a:effectLst/>
                          <a:latin typeface="+mn-lt"/>
                        </a:rPr>
                        <a:t> </a:t>
                      </a:r>
                    </a:p>
                  </a:txBody>
                  <a:tcPr marL="0" marR="0" marT="0" marB="0" anchor="b">
                    <a:lnL>
                      <a:noFill/>
                    </a:lnL>
                    <a:lnR>
                      <a:noFill/>
                    </a:lnR>
                    <a:lnT>
                      <a:noFill/>
                    </a:lnT>
                    <a:lnB>
                      <a:noFill/>
                    </a:lnB>
                    <a:solidFill>
                      <a:srgbClr val="FFFFFF"/>
                    </a:solidFill>
                  </a:tcPr>
                </a:tc>
                <a:tc>
                  <a:txBody>
                    <a:bodyPr/>
                    <a:lstStyle/>
                    <a:p>
                      <a:pPr algn="ctr" fontAlgn="b"/>
                      <a:r>
                        <a:rPr lang="en-GB" sz="1200" b="1" i="0" u="none" strike="noStrike" dirty="0">
                          <a:solidFill>
                            <a:srgbClr val="FF0000"/>
                          </a:solidFill>
                          <a:effectLst/>
                          <a:latin typeface="+mn-lt"/>
                        </a:rPr>
                        <a:t> </a:t>
                      </a:r>
                    </a:p>
                  </a:txBody>
                  <a:tcPr marL="0" marR="0" marT="0" marB="0" anchor="b">
                    <a:lnL>
                      <a:noFill/>
                    </a:lnL>
                    <a:lnR>
                      <a:noFill/>
                    </a:lnR>
                    <a:lnT>
                      <a:noFill/>
                    </a:lnT>
                    <a:lnB>
                      <a:noFill/>
                    </a:lnB>
                    <a:solidFill>
                      <a:srgbClr val="FFFFFF"/>
                    </a:solidFill>
                  </a:tcPr>
                </a:tc>
                <a:tc>
                  <a:txBody>
                    <a:bodyPr/>
                    <a:lstStyle/>
                    <a:p>
                      <a:pPr algn="ctr" fontAlgn="b"/>
                      <a:r>
                        <a:rPr lang="en-GB" sz="1200" b="0" i="0" u="none" strike="noStrike" dirty="0">
                          <a:solidFill>
                            <a:srgbClr val="FF0000"/>
                          </a:solidFill>
                          <a:effectLst/>
                          <a:latin typeface="+mn-lt"/>
                        </a:rPr>
                        <a:t> </a:t>
                      </a:r>
                    </a:p>
                  </a:txBody>
                  <a:tcPr marL="0" marR="0" marT="0" marB="0" anchor="b">
                    <a:lnL>
                      <a:noFill/>
                    </a:lnL>
                    <a:lnR>
                      <a:noFill/>
                    </a:lnR>
                    <a:lnT>
                      <a:noFill/>
                    </a:lnT>
                    <a:lnB>
                      <a:noFill/>
                    </a:lnB>
                    <a:solidFill>
                      <a:srgbClr val="FFFFFF"/>
                    </a:solidFill>
                  </a:tcPr>
                </a:tc>
                <a:tc>
                  <a:txBody>
                    <a:bodyPr/>
                    <a:lstStyle/>
                    <a:p>
                      <a:pPr algn="ctr" fontAlgn="b"/>
                      <a:r>
                        <a:rPr lang="en-GB" sz="1200" b="0" i="0" u="none" strike="noStrike" dirty="0">
                          <a:solidFill>
                            <a:srgbClr val="FF0000"/>
                          </a:solidFill>
                          <a:effectLst/>
                          <a:latin typeface="+mn-lt"/>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3525539267"/>
                  </a:ext>
                </a:extLst>
              </a:tr>
              <a:tr h="115333">
                <a:tc>
                  <a:txBody>
                    <a:bodyPr/>
                    <a:lstStyle/>
                    <a:p>
                      <a:pPr algn="l" fontAlgn="b"/>
                      <a:r>
                        <a:rPr lang="en-GB" sz="1200" b="1" i="0" u="none" strike="noStrike" dirty="0">
                          <a:effectLst/>
                          <a:latin typeface="+mn-lt"/>
                        </a:rPr>
                        <a:t> Ciment du Maroc (2016)</a:t>
                      </a:r>
                    </a:p>
                  </a:txBody>
                  <a:tcPr marL="0" marR="0" marT="0" marB="0" anchor="b">
                    <a:lnL>
                      <a:noFill/>
                    </a:lnL>
                    <a:lnR>
                      <a:noFill/>
                    </a:lnR>
                    <a:lnT>
                      <a:noFill/>
                    </a:lnT>
                    <a:lnB>
                      <a:noFill/>
                    </a:lnB>
                    <a:solidFill>
                      <a:schemeClr val="bg2"/>
                    </a:solidFill>
                  </a:tcPr>
                </a:tc>
                <a:tc>
                  <a:txBody>
                    <a:bodyPr/>
                    <a:lstStyle/>
                    <a:p>
                      <a:pPr algn="ctr" fontAlgn="b"/>
                      <a:r>
                        <a:rPr lang="en-GB" sz="1200" b="0" i="0" u="none" strike="noStrike" dirty="0">
                          <a:effectLst/>
                          <a:latin typeface="+mn-lt"/>
                        </a:rPr>
                        <a:t> 1,290    </a:t>
                      </a:r>
                    </a:p>
                  </a:txBody>
                  <a:tcPr marL="0" marR="0" marT="0" marB="0" anchor="b">
                    <a:lnL>
                      <a:noFill/>
                    </a:lnL>
                    <a:lnR>
                      <a:noFill/>
                    </a:lnR>
                    <a:lnT>
                      <a:noFill/>
                    </a:lnT>
                    <a:lnB>
                      <a:noFill/>
                    </a:lnB>
                    <a:solidFill>
                      <a:schemeClr val="bg2"/>
                    </a:solidFill>
                  </a:tcPr>
                </a:tc>
                <a:tc>
                  <a:txBody>
                    <a:bodyPr/>
                    <a:lstStyle/>
                    <a:p>
                      <a:pPr algn="ctr" fontAlgn="b"/>
                      <a:r>
                        <a:rPr lang="en-GB" sz="1200" b="0" i="0" u="none" strike="noStrike" dirty="0">
                          <a:effectLst/>
                          <a:latin typeface="+mn-lt"/>
                        </a:rPr>
                        <a:t>14.44</a:t>
                      </a:r>
                    </a:p>
                  </a:txBody>
                  <a:tcPr marL="0" marR="0" marT="0" marB="0" anchor="b">
                    <a:lnL>
                      <a:noFill/>
                    </a:lnL>
                    <a:lnR>
                      <a:noFill/>
                    </a:lnR>
                    <a:lnT>
                      <a:noFill/>
                    </a:lnT>
                    <a:lnB>
                      <a:noFill/>
                    </a:lnB>
                    <a:solidFill>
                      <a:schemeClr val="bg2"/>
                    </a:solidFill>
                  </a:tcPr>
                </a:tc>
                <a:tc>
                  <a:txBody>
                    <a:bodyPr/>
                    <a:lstStyle/>
                    <a:p>
                      <a:pPr algn="ctr" fontAlgn="b"/>
                      <a:r>
                        <a:rPr lang="en-GB" sz="1200" b="1" i="0" u="none" strike="noStrike" dirty="0">
                          <a:solidFill>
                            <a:srgbClr val="008000"/>
                          </a:solidFill>
                          <a:effectLst/>
                          <a:latin typeface="+mn-lt"/>
                        </a:rPr>
                        <a:t>1,825</a:t>
                      </a:r>
                    </a:p>
                  </a:txBody>
                  <a:tcPr marL="0" marR="0" marT="0" marB="0" anchor="b">
                    <a:lnL>
                      <a:noFill/>
                    </a:lnL>
                    <a:lnR>
                      <a:noFill/>
                    </a:lnR>
                    <a:lnT>
                      <a:noFill/>
                    </a:lnT>
                    <a:lnB>
                      <a:noFill/>
                    </a:lnB>
                    <a:solidFill>
                      <a:schemeClr val="bg2"/>
                    </a:solidFill>
                  </a:tcPr>
                </a:tc>
                <a:tc>
                  <a:txBody>
                    <a:bodyPr/>
                    <a:lstStyle/>
                    <a:p>
                      <a:pPr algn="ctr" fontAlgn="b"/>
                      <a:r>
                        <a:rPr lang="en-GB" sz="1200" b="0" i="0" u="none" strike="noStrike" dirty="0">
                          <a:effectLst/>
                          <a:latin typeface="+mn-lt"/>
                        </a:rPr>
                        <a:t>367</a:t>
                      </a:r>
                    </a:p>
                  </a:txBody>
                  <a:tcPr marL="0" marR="0" marT="0" marB="0" anchor="b">
                    <a:lnL>
                      <a:noFill/>
                    </a:lnL>
                    <a:lnR>
                      <a:noFill/>
                    </a:lnR>
                    <a:lnT>
                      <a:noFill/>
                    </a:lnT>
                    <a:lnB>
                      <a:noFill/>
                    </a:lnB>
                    <a:solidFill>
                      <a:schemeClr val="bg2"/>
                    </a:solidFill>
                  </a:tcPr>
                </a:tc>
                <a:tc>
                  <a:txBody>
                    <a:bodyPr/>
                    <a:lstStyle/>
                    <a:p>
                      <a:pPr algn="ctr" fontAlgn="b"/>
                      <a:r>
                        <a:rPr lang="en-GB" sz="1200" b="0" i="0" u="none" strike="noStrike" dirty="0">
                          <a:effectLst/>
                          <a:latin typeface="+mn-lt"/>
                        </a:rPr>
                        <a:t>173</a:t>
                      </a:r>
                    </a:p>
                  </a:txBody>
                  <a:tcPr marL="0" marR="0" marT="0" marB="0" anchor="b">
                    <a:lnL>
                      <a:noFill/>
                    </a:lnL>
                    <a:lnR>
                      <a:noFill/>
                    </a:lnR>
                    <a:lnT>
                      <a:noFill/>
                    </a:lnT>
                    <a:lnB>
                      <a:noFill/>
                    </a:lnB>
                    <a:solidFill>
                      <a:schemeClr val="bg2"/>
                    </a:solidFill>
                  </a:tcPr>
                </a:tc>
                <a:tc>
                  <a:txBody>
                    <a:bodyPr/>
                    <a:lstStyle/>
                    <a:p>
                      <a:pPr algn="ctr" fontAlgn="b"/>
                      <a:r>
                        <a:rPr lang="en-GB" sz="1200" b="0" i="1" u="none" strike="noStrike" dirty="0">
                          <a:effectLst/>
                          <a:latin typeface="+mn-lt"/>
                        </a:rPr>
                        <a:t>47%</a:t>
                      </a:r>
                    </a:p>
                  </a:txBody>
                  <a:tcPr marL="0" marR="0" marT="0" marB="0" anchor="b">
                    <a:lnL>
                      <a:noFill/>
                    </a:lnL>
                    <a:lnR>
                      <a:noFill/>
                    </a:lnR>
                    <a:lnT>
                      <a:noFill/>
                    </a:lnT>
                    <a:lnB>
                      <a:noFill/>
                    </a:lnB>
                    <a:solidFill>
                      <a:schemeClr val="bg2"/>
                    </a:solidFill>
                  </a:tcPr>
                </a:tc>
                <a:tc>
                  <a:txBody>
                    <a:bodyPr/>
                    <a:lstStyle/>
                    <a:p>
                      <a:pPr algn="ctr" fontAlgn="b"/>
                      <a:r>
                        <a:rPr lang="en-GB" sz="1200" b="1" i="0" u="none" strike="noStrike" dirty="0">
                          <a:effectLst/>
                          <a:latin typeface="+mn-lt"/>
                        </a:rPr>
                        <a:t>10.5</a:t>
                      </a:r>
                    </a:p>
                  </a:txBody>
                  <a:tcPr marL="0" marR="0" marT="0" marB="0" anchor="b">
                    <a:lnL>
                      <a:noFill/>
                    </a:lnL>
                    <a:lnR>
                      <a:noFill/>
                    </a:lnR>
                    <a:lnT>
                      <a:noFill/>
                    </a:lnT>
                    <a:lnB>
                      <a:noFill/>
                    </a:lnB>
                    <a:solidFill>
                      <a:schemeClr val="bg2"/>
                    </a:solidFill>
                  </a:tcPr>
                </a:tc>
                <a:tc>
                  <a:txBody>
                    <a:bodyPr/>
                    <a:lstStyle/>
                    <a:p>
                      <a:pPr algn="ctr" fontAlgn="b"/>
                      <a:r>
                        <a:rPr lang="en-GB" sz="1200" b="0" i="0" u="none" strike="noStrike" dirty="0">
                          <a:effectLst/>
                          <a:latin typeface="+mn-lt"/>
                        </a:rPr>
                        <a:t>76</a:t>
                      </a:r>
                    </a:p>
                  </a:txBody>
                  <a:tcPr marL="0" marR="0" marT="0" marB="0" anchor="b">
                    <a:lnL>
                      <a:noFill/>
                    </a:lnL>
                    <a:lnR>
                      <a:noFill/>
                    </a:lnR>
                    <a:lnT>
                      <a:noFill/>
                    </a:lnT>
                    <a:lnB>
                      <a:noFill/>
                    </a:lnB>
                    <a:solidFill>
                      <a:schemeClr val="bg2"/>
                    </a:solidFill>
                  </a:tcPr>
                </a:tc>
                <a:tc>
                  <a:txBody>
                    <a:bodyPr/>
                    <a:lstStyle/>
                    <a:p>
                      <a:pPr algn="ctr" fontAlgn="b"/>
                      <a:r>
                        <a:rPr lang="en-GB" sz="1200" b="1" i="0" u="none" strike="noStrike" dirty="0">
                          <a:effectLst/>
                          <a:latin typeface="+mn-lt"/>
                        </a:rPr>
                        <a:t>4.3%</a:t>
                      </a:r>
                    </a:p>
                  </a:txBody>
                  <a:tcPr marL="0" marR="0" marT="0" marB="0" anchor="b">
                    <a:lnL>
                      <a:noFill/>
                    </a:lnL>
                    <a:lnR>
                      <a:noFill/>
                    </a:lnR>
                    <a:lnT>
                      <a:noFill/>
                    </a:lnT>
                    <a:lnB>
                      <a:noFill/>
                    </a:lnB>
                    <a:solidFill>
                      <a:schemeClr val="bg2"/>
                    </a:solidFill>
                  </a:tcPr>
                </a:tc>
                <a:tc>
                  <a:txBody>
                    <a:bodyPr/>
                    <a:lstStyle/>
                    <a:p>
                      <a:pPr algn="ctr" fontAlgn="b"/>
                      <a:r>
                        <a:rPr lang="en-GB" sz="1200" b="1" i="0" u="none" strike="noStrike" dirty="0">
                          <a:effectLst/>
                          <a:latin typeface="+mn-lt"/>
                        </a:rPr>
                        <a:t> 16.8    </a:t>
                      </a:r>
                    </a:p>
                  </a:txBody>
                  <a:tcPr marL="0" marR="0" marT="0" marB="0" anchor="b">
                    <a:lnL>
                      <a:noFill/>
                    </a:lnL>
                    <a:lnR>
                      <a:noFill/>
                    </a:lnR>
                    <a:lnT>
                      <a:noFill/>
                    </a:lnT>
                    <a:lnB>
                      <a:noFill/>
                    </a:lnB>
                    <a:solidFill>
                      <a:schemeClr val="bg2"/>
                    </a:solidFill>
                  </a:tcPr>
                </a:tc>
                <a:tc>
                  <a:txBody>
                    <a:bodyPr/>
                    <a:lstStyle/>
                    <a:p>
                      <a:pPr algn="ctr" fontAlgn="b"/>
                      <a:r>
                        <a:rPr lang="en-GB" sz="1200" b="1" i="0" u="none" strike="noStrike" dirty="0">
                          <a:effectLst/>
                          <a:latin typeface="+mn-lt"/>
                        </a:rPr>
                        <a:t> 3.3    </a:t>
                      </a:r>
                    </a:p>
                  </a:txBody>
                  <a:tcPr marL="0" marR="0" marT="0" marB="0" anchor="b">
                    <a:lnL>
                      <a:noFill/>
                    </a:lnL>
                    <a:lnR>
                      <a:noFill/>
                    </a:lnR>
                    <a:lnT>
                      <a:noFill/>
                    </a:lnT>
                    <a:lnB>
                      <a:noFill/>
                    </a:lnB>
                    <a:solidFill>
                      <a:schemeClr val="bg2"/>
                    </a:solidFill>
                  </a:tcPr>
                </a:tc>
                <a:extLst>
                  <a:ext uri="{0D108BD9-81ED-4DB2-BD59-A6C34878D82A}">
                    <a16:rowId xmlns:a16="http://schemas.microsoft.com/office/drawing/2014/main" val="2177202957"/>
                  </a:ext>
                </a:extLst>
              </a:tr>
              <a:tr h="115333">
                <a:tc>
                  <a:txBody>
                    <a:bodyPr/>
                    <a:lstStyle/>
                    <a:p>
                      <a:pPr algn="l" fontAlgn="b"/>
                      <a:endParaRPr lang="en-GB" sz="1200" b="1" i="0" u="none" strike="noStrike" dirty="0">
                        <a:effectLst/>
                        <a:latin typeface="+mn-lt"/>
                      </a:endParaRPr>
                    </a:p>
                  </a:txBody>
                  <a:tcPr marL="0" marR="0" marT="0" marB="0" anchor="b">
                    <a:lnL>
                      <a:noFill/>
                    </a:lnL>
                    <a:lnR>
                      <a:noFill/>
                    </a:lnR>
                    <a:lnT>
                      <a:noFill/>
                    </a:lnT>
                    <a:lnB>
                      <a:noFill/>
                    </a:lnB>
                    <a:noFill/>
                  </a:tcPr>
                </a:tc>
                <a:tc>
                  <a:txBody>
                    <a:bodyPr/>
                    <a:lstStyle/>
                    <a:p>
                      <a:pPr algn="ctr" fontAlgn="b"/>
                      <a:endParaRPr lang="en-GB" sz="1200" b="0" i="0" u="none" strike="noStrike" dirty="0">
                        <a:effectLst/>
                        <a:latin typeface="+mn-lt"/>
                      </a:endParaRPr>
                    </a:p>
                  </a:txBody>
                  <a:tcPr marL="0" marR="0" marT="0" marB="0" anchor="b">
                    <a:lnL>
                      <a:noFill/>
                    </a:lnL>
                    <a:lnR>
                      <a:noFill/>
                    </a:lnR>
                    <a:lnT>
                      <a:noFill/>
                    </a:lnT>
                    <a:lnB>
                      <a:noFill/>
                    </a:lnB>
                    <a:noFill/>
                  </a:tcPr>
                </a:tc>
                <a:tc>
                  <a:txBody>
                    <a:bodyPr/>
                    <a:lstStyle/>
                    <a:p>
                      <a:pPr algn="ctr" fontAlgn="b"/>
                      <a:endParaRPr lang="en-GB" sz="1200" b="0" i="0" u="none" strike="noStrike" dirty="0">
                        <a:effectLst/>
                        <a:latin typeface="+mn-lt"/>
                      </a:endParaRPr>
                    </a:p>
                  </a:txBody>
                  <a:tcPr marL="0" marR="0" marT="0" marB="0" anchor="b">
                    <a:lnL>
                      <a:noFill/>
                    </a:lnL>
                    <a:lnR>
                      <a:noFill/>
                    </a:lnR>
                    <a:lnT>
                      <a:noFill/>
                    </a:lnT>
                    <a:lnB>
                      <a:noFill/>
                    </a:lnB>
                    <a:noFill/>
                  </a:tcPr>
                </a:tc>
                <a:tc>
                  <a:txBody>
                    <a:bodyPr/>
                    <a:lstStyle/>
                    <a:p>
                      <a:pPr algn="ctr" fontAlgn="b"/>
                      <a:endParaRPr lang="en-GB" sz="1200" b="1" i="0" u="none" strike="noStrike" dirty="0">
                        <a:solidFill>
                          <a:srgbClr val="008000"/>
                        </a:solidFill>
                        <a:effectLst/>
                        <a:latin typeface="+mn-lt"/>
                      </a:endParaRPr>
                    </a:p>
                  </a:txBody>
                  <a:tcPr marL="0" marR="0" marT="0" marB="0" anchor="b">
                    <a:lnL>
                      <a:noFill/>
                    </a:lnL>
                    <a:lnR>
                      <a:noFill/>
                    </a:lnR>
                    <a:lnT>
                      <a:noFill/>
                    </a:lnT>
                    <a:lnB>
                      <a:noFill/>
                    </a:lnB>
                    <a:noFill/>
                  </a:tcPr>
                </a:tc>
                <a:tc>
                  <a:txBody>
                    <a:bodyPr/>
                    <a:lstStyle/>
                    <a:p>
                      <a:pPr algn="ctr" fontAlgn="b"/>
                      <a:endParaRPr lang="en-GB" sz="1200" b="0" i="0" u="none" strike="noStrike" dirty="0">
                        <a:effectLst/>
                        <a:latin typeface="+mn-lt"/>
                      </a:endParaRPr>
                    </a:p>
                  </a:txBody>
                  <a:tcPr marL="0" marR="0" marT="0" marB="0" anchor="b">
                    <a:lnL>
                      <a:noFill/>
                    </a:lnL>
                    <a:lnR>
                      <a:noFill/>
                    </a:lnR>
                    <a:lnT>
                      <a:noFill/>
                    </a:lnT>
                    <a:lnB>
                      <a:noFill/>
                    </a:lnB>
                    <a:noFill/>
                  </a:tcPr>
                </a:tc>
                <a:tc>
                  <a:txBody>
                    <a:bodyPr/>
                    <a:lstStyle/>
                    <a:p>
                      <a:pPr algn="ctr" fontAlgn="b"/>
                      <a:endParaRPr lang="en-GB" sz="1200" b="0" i="0" u="none" strike="noStrike" dirty="0">
                        <a:effectLst/>
                        <a:latin typeface="+mn-lt"/>
                      </a:endParaRPr>
                    </a:p>
                  </a:txBody>
                  <a:tcPr marL="0" marR="0" marT="0" marB="0" anchor="b">
                    <a:lnL>
                      <a:noFill/>
                    </a:lnL>
                    <a:lnR>
                      <a:noFill/>
                    </a:lnR>
                    <a:lnT>
                      <a:noFill/>
                    </a:lnT>
                    <a:lnB>
                      <a:noFill/>
                    </a:lnB>
                    <a:noFill/>
                  </a:tcPr>
                </a:tc>
                <a:tc>
                  <a:txBody>
                    <a:bodyPr/>
                    <a:lstStyle/>
                    <a:p>
                      <a:pPr algn="ctr" fontAlgn="b"/>
                      <a:endParaRPr lang="en-GB" sz="1200" b="0" i="1" u="none" strike="noStrike" dirty="0">
                        <a:effectLst/>
                        <a:latin typeface="+mn-lt"/>
                      </a:endParaRPr>
                    </a:p>
                  </a:txBody>
                  <a:tcPr marL="0" marR="0" marT="0" marB="0" anchor="b">
                    <a:lnL>
                      <a:noFill/>
                    </a:lnL>
                    <a:lnR>
                      <a:noFill/>
                    </a:lnR>
                    <a:lnT>
                      <a:noFill/>
                    </a:lnT>
                    <a:lnB>
                      <a:noFill/>
                    </a:lnB>
                    <a:noFill/>
                  </a:tcPr>
                </a:tc>
                <a:tc>
                  <a:txBody>
                    <a:bodyPr/>
                    <a:lstStyle/>
                    <a:p>
                      <a:pPr algn="ctr" fontAlgn="b"/>
                      <a:endParaRPr lang="en-GB" sz="1200" b="1" i="0" u="none" strike="noStrike" dirty="0">
                        <a:effectLst/>
                        <a:latin typeface="+mn-lt"/>
                      </a:endParaRPr>
                    </a:p>
                  </a:txBody>
                  <a:tcPr marL="0" marR="0" marT="0" marB="0" anchor="b">
                    <a:lnL>
                      <a:noFill/>
                    </a:lnL>
                    <a:lnR>
                      <a:noFill/>
                    </a:lnR>
                    <a:lnT>
                      <a:noFill/>
                    </a:lnT>
                    <a:lnB>
                      <a:noFill/>
                    </a:lnB>
                    <a:noFill/>
                  </a:tcPr>
                </a:tc>
                <a:tc>
                  <a:txBody>
                    <a:bodyPr/>
                    <a:lstStyle/>
                    <a:p>
                      <a:pPr algn="ctr" fontAlgn="b"/>
                      <a:endParaRPr lang="en-GB" sz="1200" b="0" i="0" u="none" strike="noStrike" dirty="0">
                        <a:effectLst/>
                        <a:latin typeface="+mn-lt"/>
                      </a:endParaRPr>
                    </a:p>
                  </a:txBody>
                  <a:tcPr marL="0" marR="0" marT="0" marB="0" anchor="b">
                    <a:lnL>
                      <a:noFill/>
                    </a:lnL>
                    <a:lnR>
                      <a:noFill/>
                    </a:lnR>
                    <a:lnT>
                      <a:noFill/>
                    </a:lnT>
                    <a:lnB>
                      <a:noFill/>
                    </a:lnB>
                    <a:noFill/>
                  </a:tcPr>
                </a:tc>
                <a:tc>
                  <a:txBody>
                    <a:bodyPr/>
                    <a:lstStyle/>
                    <a:p>
                      <a:pPr algn="ctr" fontAlgn="b"/>
                      <a:endParaRPr lang="en-GB" sz="1200" b="1" i="0" u="none" strike="noStrike" dirty="0">
                        <a:effectLst/>
                        <a:latin typeface="+mn-lt"/>
                      </a:endParaRPr>
                    </a:p>
                  </a:txBody>
                  <a:tcPr marL="0" marR="0" marT="0" marB="0" anchor="b">
                    <a:lnL>
                      <a:noFill/>
                    </a:lnL>
                    <a:lnR>
                      <a:noFill/>
                    </a:lnR>
                    <a:lnT>
                      <a:noFill/>
                    </a:lnT>
                    <a:lnB>
                      <a:noFill/>
                    </a:lnB>
                    <a:noFill/>
                  </a:tcPr>
                </a:tc>
                <a:tc>
                  <a:txBody>
                    <a:bodyPr/>
                    <a:lstStyle/>
                    <a:p>
                      <a:pPr algn="ctr" fontAlgn="b"/>
                      <a:endParaRPr lang="en-GB" sz="1200" b="1" i="0" u="none" strike="noStrike" dirty="0">
                        <a:effectLst/>
                        <a:latin typeface="+mn-lt"/>
                      </a:endParaRPr>
                    </a:p>
                  </a:txBody>
                  <a:tcPr marL="0" marR="0" marT="0" marB="0" anchor="b">
                    <a:lnL>
                      <a:noFill/>
                    </a:lnL>
                    <a:lnR>
                      <a:noFill/>
                    </a:lnR>
                    <a:lnT>
                      <a:noFill/>
                    </a:lnT>
                    <a:lnB>
                      <a:noFill/>
                    </a:lnB>
                    <a:noFill/>
                  </a:tcPr>
                </a:tc>
                <a:tc>
                  <a:txBody>
                    <a:bodyPr/>
                    <a:lstStyle/>
                    <a:p>
                      <a:pPr algn="ctr" fontAlgn="b"/>
                      <a:endParaRPr lang="en-GB" sz="1200" b="1" i="0" u="none" strike="noStrike" dirty="0">
                        <a:effectLst/>
                        <a:latin typeface="+mn-lt"/>
                      </a:endParaRPr>
                    </a:p>
                  </a:txBody>
                  <a:tcPr marL="0" marR="0" marT="0" marB="0" anchor="b">
                    <a:lnL>
                      <a:noFill/>
                    </a:lnL>
                    <a:lnR>
                      <a:noFill/>
                    </a:lnR>
                    <a:lnT>
                      <a:noFill/>
                    </a:lnT>
                    <a:lnB>
                      <a:noFill/>
                    </a:lnB>
                    <a:noFill/>
                  </a:tcPr>
                </a:tc>
                <a:extLst>
                  <a:ext uri="{0D108BD9-81ED-4DB2-BD59-A6C34878D82A}">
                    <a16:rowId xmlns:a16="http://schemas.microsoft.com/office/drawing/2014/main" val="3186481617"/>
                  </a:ext>
                </a:extLst>
              </a:tr>
              <a:tr h="115333">
                <a:tc>
                  <a:txBody>
                    <a:bodyPr/>
                    <a:lstStyle/>
                    <a:p>
                      <a:pPr algn="l" fontAlgn="b"/>
                      <a:r>
                        <a:rPr lang="en-GB" sz="1200" b="1" i="0" u="none" strike="noStrike" dirty="0">
                          <a:effectLst/>
                          <a:latin typeface="+mn-lt"/>
                        </a:rPr>
                        <a:t> Lafarge Holcim Maroc (2016)</a:t>
                      </a:r>
                    </a:p>
                  </a:txBody>
                  <a:tcPr marL="0" marR="0" marT="0" marB="0" anchor="b">
                    <a:lnL>
                      <a:noFill/>
                    </a:lnL>
                    <a:lnR>
                      <a:noFill/>
                    </a:lnR>
                    <a:lnT>
                      <a:noFill/>
                    </a:lnT>
                    <a:lnB>
                      <a:noFill/>
                    </a:lnB>
                    <a:solidFill>
                      <a:schemeClr val="accent2">
                        <a:lumMod val="20000"/>
                        <a:lumOff val="80000"/>
                      </a:schemeClr>
                    </a:solidFill>
                  </a:tcPr>
                </a:tc>
                <a:tc>
                  <a:txBody>
                    <a:bodyPr/>
                    <a:lstStyle/>
                    <a:p>
                      <a:pPr algn="ctr" fontAlgn="b"/>
                      <a:r>
                        <a:rPr lang="en-GB" sz="1200" b="0" i="0" u="none" strike="noStrike" dirty="0">
                          <a:effectLst/>
                          <a:latin typeface="+mn-lt"/>
                        </a:rPr>
                        <a:t> 2,470    </a:t>
                      </a:r>
                    </a:p>
                  </a:txBody>
                  <a:tcPr marL="0" marR="0" marT="0" marB="0" anchor="b">
                    <a:lnL>
                      <a:noFill/>
                    </a:lnL>
                    <a:lnR>
                      <a:noFill/>
                    </a:lnR>
                    <a:lnT>
                      <a:noFill/>
                    </a:lnT>
                    <a:lnB>
                      <a:noFill/>
                    </a:lnB>
                    <a:solidFill>
                      <a:schemeClr val="accent2">
                        <a:lumMod val="20000"/>
                        <a:lumOff val="80000"/>
                      </a:schemeClr>
                    </a:solidFill>
                  </a:tcPr>
                </a:tc>
                <a:tc>
                  <a:txBody>
                    <a:bodyPr/>
                    <a:lstStyle/>
                    <a:p>
                      <a:pPr algn="ctr" fontAlgn="b"/>
                      <a:r>
                        <a:rPr lang="en-GB" sz="1200" b="0" i="0" u="none" strike="noStrike" dirty="0">
                          <a:effectLst/>
                          <a:latin typeface="+mn-lt"/>
                        </a:rPr>
                        <a:t>23.40</a:t>
                      </a:r>
                    </a:p>
                  </a:txBody>
                  <a:tcPr marL="0" marR="0" marT="0" marB="0" anchor="b">
                    <a:lnL>
                      <a:noFill/>
                    </a:lnL>
                    <a:lnR>
                      <a:noFill/>
                    </a:lnR>
                    <a:lnT>
                      <a:noFill/>
                    </a:lnT>
                    <a:lnB>
                      <a:noFill/>
                    </a:lnB>
                    <a:solidFill>
                      <a:schemeClr val="accent2">
                        <a:lumMod val="20000"/>
                        <a:lumOff val="80000"/>
                      </a:schemeClr>
                    </a:solidFill>
                  </a:tcPr>
                </a:tc>
                <a:tc>
                  <a:txBody>
                    <a:bodyPr/>
                    <a:lstStyle/>
                    <a:p>
                      <a:pPr algn="ctr" fontAlgn="b"/>
                      <a:r>
                        <a:rPr lang="en-GB" sz="1200" b="1" i="0" u="none" strike="noStrike" dirty="0">
                          <a:solidFill>
                            <a:srgbClr val="008000"/>
                          </a:solidFill>
                          <a:effectLst/>
                          <a:latin typeface="+mn-lt"/>
                        </a:rPr>
                        <a:t>5,664</a:t>
                      </a:r>
                    </a:p>
                  </a:txBody>
                  <a:tcPr marL="0" marR="0" marT="0" marB="0" anchor="b">
                    <a:lnL>
                      <a:noFill/>
                    </a:lnL>
                    <a:lnR>
                      <a:noFill/>
                    </a:lnR>
                    <a:lnT>
                      <a:noFill/>
                    </a:lnT>
                    <a:lnB>
                      <a:noFill/>
                    </a:lnB>
                    <a:solidFill>
                      <a:schemeClr val="accent2">
                        <a:lumMod val="20000"/>
                        <a:lumOff val="80000"/>
                      </a:schemeClr>
                    </a:solidFill>
                  </a:tcPr>
                </a:tc>
                <a:tc>
                  <a:txBody>
                    <a:bodyPr/>
                    <a:lstStyle/>
                    <a:p>
                      <a:pPr algn="ctr" fontAlgn="b"/>
                      <a:r>
                        <a:rPr lang="en-GB" sz="1200" b="0" i="0" u="none" strike="noStrike" dirty="0">
                          <a:effectLst/>
                          <a:latin typeface="+mn-lt"/>
                        </a:rPr>
                        <a:t>851</a:t>
                      </a:r>
                    </a:p>
                  </a:txBody>
                  <a:tcPr marL="0" marR="0" marT="0" marB="0" anchor="b">
                    <a:lnL>
                      <a:noFill/>
                    </a:lnL>
                    <a:lnR>
                      <a:noFill/>
                    </a:lnR>
                    <a:lnT>
                      <a:noFill/>
                    </a:lnT>
                    <a:lnB>
                      <a:noFill/>
                    </a:lnB>
                    <a:solidFill>
                      <a:schemeClr val="accent2">
                        <a:lumMod val="20000"/>
                        <a:lumOff val="80000"/>
                      </a:schemeClr>
                    </a:solidFill>
                  </a:tcPr>
                </a:tc>
                <a:tc>
                  <a:txBody>
                    <a:bodyPr/>
                    <a:lstStyle/>
                    <a:p>
                      <a:pPr algn="ctr" fontAlgn="b"/>
                      <a:r>
                        <a:rPr lang="en-GB" sz="1200" b="0" i="0" u="none" strike="noStrike" dirty="0">
                          <a:effectLst/>
                          <a:latin typeface="+mn-lt"/>
                        </a:rPr>
                        <a:t>430</a:t>
                      </a:r>
                    </a:p>
                  </a:txBody>
                  <a:tcPr marL="0" marR="0" marT="0" marB="0" anchor="b">
                    <a:lnL>
                      <a:noFill/>
                    </a:lnL>
                    <a:lnR>
                      <a:noFill/>
                    </a:lnR>
                    <a:lnT>
                      <a:noFill/>
                    </a:lnT>
                    <a:lnB>
                      <a:noFill/>
                    </a:lnB>
                    <a:solidFill>
                      <a:schemeClr val="accent2">
                        <a:lumMod val="20000"/>
                        <a:lumOff val="80000"/>
                      </a:schemeClr>
                    </a:solidFill>
                  </a:tcPr>
                </a:tc>
                <a:tc>
                  <a:txBody>
                    <a:bodyPr/>
                    <a:lstStyle/>
                    <a:p>
                      <a:pPr algn="ctr" fontAlgn="b"/>
                      <a:r>
                        <a:rPr lang="en-GB" sz="1200" b="0" i="1" u="none" strike="noStrike" dirty="0">
                          <a:effectLst/>
                          <a:latin typeface="+mn-lt"/>
                        </a:rPr>
                        <a:t>50%</a:t>
                      </a:r>
                    </a:p>
                  </a:txBody>
                  <a:tcPr marL="0" marR="0" marT="0" marB="0" anchor="b">
                    <a:lnL>
                      <a:noFill/>
                    </a:lnL>
                    <a:lnR>
                      <a:noFill/>
                    </a:lnR>
                    <a:lnT>
                      <a:noFill/>
                    </a:lnT>
                    <a:lnB>
                      <a:noFill/>
                    </a:lnB>
                    <a:solidFill>
                      <a:schemeClr val="accent2">
                        <a:lumMod val="20000"/>
                        <a:lumOff val="80000"/>
                      </a:schemeClr>
                    </a:solidFill>
                  </a:tcPr>
                </a:tc>
                <a:tc>
                  <a:txBody>
                    <a:bodyPr/>
                    <a:lstStyle/>
                    <a:p>
                      <a:pPr algn="ctr" fontAlgn="b"/>
                      <a:r>
                        <a:rPr lang="en-GB" sz="1200" b="1" i="0" u="none" strike="noStrike" dirty="0">
                          <a:effectLst/>
                          <a:latin typeface="+mn-lt"/>
                        </a:rPr>
                        <a:t>13.2</a:t>
                      </a:r>
                    </a:p>
                  </a:txBody>
                  <a:tcPr marL="0" marR="0" marT="0" marB="0" anchor="b">
                    <a:lnL>
                      <a:noFill/>
                    </a:lnL>
                    <a:lnR>
                      <a:noFill/>
                    </a:lnR>
                    <a:lnT>
                      <a:noFill/>
                    </a:lnT>
                    <a:lnB>
                      <a:noFill/>
                    </a:lnB>
                    <a:solidFill>
                      <a:schemeClr val="accent2">
                        <a:lumMod val="20000"/>
                        <a:lumOff val="80000"/>
                      </a:schemeClr>
                    </a:solidFill>
                  </a:tcPr>
                </a:tc>
                <a:tc>
                  <a:txBody>
                    <a:bodyPr/>
                    <a:lstStyle/>
                    <a:p>
                      <a:pPr algn="ctr" fontAlgn="b"/>
                      <a:r>
                        <a:rPr lang="en-GB" sz="1200" b="0" i="0" u="none" strike="noStrike" dirty="0">
                          <a:effectLst/>
                          <a:latin typeface="+mn-lt"/>
                        </a:rPr>
                        <a:t>83.8</a:t>
                      </a:r>
                    </a:p>
                  </a:txBody>
                  <a:tcPr marL="0" marR="0" marT="0" marB="0" anchor="b">
                    <a:lnL>
                      <a:noFill/>
                    </a:lnL>
                    <a:lnR>
                      <a:noFill/>
                    </a:lnR>
                    <a:lnT>
                      <a:noFill/>
                    </a:lnT>
                    <a:lnB>
                      <a:noFill/>
                    </a:lnB>
                    <a:solidFill>
                      <a:schemeClr val="accent2">
                        <a:lumMod val="20000"/>
                        <a:lumOff val="80000"/>
                      </a:schemeClr>
                    </a:solidFill>
                  </a:tcPr>
                </a:tc>
                <a:tc>
                  <a:txBody>
                    <a:bodyPr/>
                    <a:lstStyle/>
                    <a:p>
                      <a:pPr algn="ctr" fontAlgn="b"/>
                      <a:r>
                        <a:rPr lang="en-GB" sz="1200" b="1" i="0" u="none" strike="noStrike" dirty="0">
                          <a:effectLst/>
                          <a:latin typeface="+mn-lt"/>
                        </a:rPr>
                        <a:t>-3.5%</a:t>
                      </a:r>
                    </a:p>
                  </a:txBody>
                  <a:tcPr marL="0" marR="0" marT="0" marB="0" anchor="b">
                    <a:lnL>
                      <a:noFill/>
                    </a:lnL>
                    <a:lnR>
                      <a:noFill/>
                    </a:lnR>
                    <a:lnT>
                      <a:noFill/>
                    </a:lnT>
                    <a:lnB>
                      <a:noFill/>
                    </a:lnB>
                    <a:solidFill>
                      <a:schemeClr val="accent2">
                        <a:lumMod val="20000"/>
                        <a:lumOff val="80000"/>
                      </a:schemeClr>
                    </a:solidFill>
                  </a:tcPr>
                </a:tc>
                <a:tc>
                  <a:txBody>
                    <a:bodyPr/>
                    <a:lstStyle/>
                    <a:p>
                      <a:pPr algn="ctr" fontAlgn="b"/>
                      <a:r>
                        <a:rPr lang="en-GB" sz="1200" b="1" i="0" u="none" strike="noStrike" dirty="0">
                          <a:effectLst/>
                          <a:latin typeface="+mn-lt"/>
                        </a:rPr>
                        <a:t> 29.5    </a:t>
                      </a:r>
                    </a:p>
                  </a:txBody>
                  <a:tcPr marL="0" marR="0" marT="0" marB="0" anchor="b">
                    <a:lnL>
                      <a:noFill/>
                    </a:lnL>
                    <a:lnR>
                      <a:noFill/>
                    </a:lnR>
                    <a:lnT>
                      <a:noFill/>
                    </a:lnT>
                    <a:lnB>
                      <a:noFill/>
                    </a:lnB>
                    <a:solidFill>
                      <a:schemeClr val="accent2">
                        <a:lumMod val="20000"/>
                        <a:lumOff val="80000"/>
                      </a:schemeClr>
                    </a:solidFill>
                  </a:tcPr>
                </a:tc>
                <a:tc>
                  <a:txBody>
                    <a:bodyPr/>
                    <a:lstStyle/>
                    <a:p>
                      <a:pPr algn="ctr" fontAlgn="b"/>
                      <a:r>
                        <a:rPr lang="en-GB" sz="1200" b="1" i="0" u="none" strike="noStrike" dirty="0">
                          <a:effectLst/>
                          <a:latin typeface="+mn-lt"/>
                        </a:rPr>
                        <a:t> 10.3    </a:t>
                      </a:r>
                    </a:p>
                  </a:txBody>
                  <a:tcPr marL="0" marR="0" marT="0" marB="0" anchor="b">
                    <a:lnL>
                      <a:noFill/>
                    </a:lnL>
                    <a:lnR>
                      <a:noFill/>
                    </a:lnR>
                    <a:lnT>
                      <a:noFill/>
                    </a:lnT>
                    <a:lnB>
                      <a:noFill/>
                    </a:lnB>
                    <a:solidFill>
                      <a:schemeClr val="accent2">
                        <a:lumMod val="20000"/>
                        <a:lumOff val="80000"/>
                      </a:schemeClr>
                    </a:solidFill>
                  </a:tcPr>
                </a:tc>
                <a:extLst>
                  <a:ext uri="{0D108BD9-81ED-4DB2-BD59-A6C34878D82A}">
                    <a16:rowId xmlns:a16="http://schemas.microsoft.com/office/drawing/2014/main" val="3042396023"/>
                  </a:ext>
                </a:extLst>
              </a:tr>
            </a:tbl>
          </a:graphicData>
        </a:graphic>
      </p:graphicFrame>
      <p:sp>
        <p:nvSpPr>
          <p:cNvPr id="13" name="TextBox 12"/>
          <p:cNvSpPr txBox="1"/>
          <p:nvPr/>
        </p:nvSpPr>
        <p:spPr>
          <a:xfrm>
            <a:off x="393700" y="1339850"/>
            <a:ext cx="8382000" cy="3337939"/>
          </a:xfrm>
          <a:prstGeom prst="rect">
            <a:avLst/>
          </a:prstGeom>
          <a:noFill/>
        </p:spPr>
        <p:txBody>
          <a:bodyPr wrap="square" lIns="99542" tIns="49771" rIns="99542" bIns="49771" rtlCol="0">
            <a:spAutoFit/>
          </a:bodyPr>
          <a:lstStyle/>
          <a:p>
            <a:pPr marL="185738" indent="-185738" algn="just">
              <a:lnSpc>
                <a:spcPct val="110000"/>
              </a:lnSpc>
              <a:buFont typeface="Arial" panose="020B0604020202020204" pitchFamily="34" charset="0"/>
              <a:buChar char="•"/>
            </a:pPr>
            <a:r>
              <a:rPr lang="en-GB" sz="1500" b="1" dirty="0">
                <a:solidFill>
                  <a:srgbClr val="008000"/>
                </a:solidFill>
              </a:rPr>
              <a:t>Cemos CULS Investment Exit Options</a:t>
            </a:r>
            <a:r>
              <a:rPr lang="sv-SE" sz="1500" dirty="0"/>
              <a:t> – Repayment of CULS loan at maturity in cash or at investors choice conversion into Ordinary Shares of Cemos Group Plc at lower of €0.20 per share or 20% discount</a:t>
            </a:r>
            <a:endParaRPr lang="sv-SE" sz="1500" b="1" dirty="0">
              <a:solidFill>
                <a:srgbClr val="669900"/>
              </a:solidFill>
            </a:endParaRPr>
          </a:p>
          <a:p>
            <a:pPr marL="185738" indent="-185738" algn="just">
              <a:lnSpc>
                <a:spcPct val="110000"/>
              </a:lnSpc>
              <a:buFont typeface="Arial" panose="020B0604020202020204" pitchFamily="34" charset="0"/>
              <a:buChar char="•"/>
            </a:pPr>
            <a:endParaRPr lang="en-GB" sz="1400" b="1" dirty="0">
              <a:solidFill>
                <a:srgbClr val="008000"/>
              </a:solidFill>
            </a:endParaRPr>
          </a:p>
          <a:p>
            <a:pPr marL="185738" indent="-185738" algn="just">
              <a:lnSpc>
                <a:spcPct val="110000"/>
              </a:lnSpc>
              <a:buFont typeface="Arial" panose="020B0604020202020204" pitchFamily="34" charset="0"/>
              <a:buChar char="•"/>
            </a:pPr>
            <a:r>
              <a:rPr lang="en-GB" sz="1500" b="1" dirty="0">
                <a:solidFill>
                  <a:srgbClr val="008000"/>
                </a:solidFill>
              </a:rPr>
              <a:t>Casablanca Stock Exchange (CSX)</a:t>
            </a:r>
            <a:r>
              <a:rPr lang="sv-SE" sz="1500" dirty="0"/>
              <a:t> – Casablanca Stock Exchange is the largest listed market in north Africa and a leading Pan-African stock exchange for companies in Africa with 100 companies listed, €60 bn market cap</a:t>
            </a:r>
            <a:endParaRPr lang="sv-SE" sz="1500" b="1" dirty="0">
              <a:solidFill>
                <a:srgbClr val="669900"/>
              </a:solidFill>
            </a:endParaRPr>
          </a:p>
          <a:p>
            <a:pPr marL="185738" indent="-185738" algn="just">
              <a:lnSpc>
                <a:spcPct val="110000"/>
              </a:lnSpc>
              <a:buFont typeface="Arial" panose="020B0604020202020204" pitchFamily="34" charset="0"/>
              <a:buChar char="•"/>
            </a:pPr>
            <a:endParaRPr lang="en-GB" sz="1400" b="1" dirty="0">
              <a:solidFill>
                <a:srgbClr val="008000"/>
              </a:solidFill>
            </a:endParaRPr>
          </a:p>
          <a:p>
            <a:pPr marL="185738" indent="-185738" algn="just">
              <a:lnSpc>
                <a:spcPct val="110000"/>
              </a:lnSpc>
              <a:buFont typeface="Arial" panose="020B0604020202020204" pitchFamily="34" charset="0"/>
              <a:buChar char="•"/>
            </a:pPr>
            <a:r>
              <a:rPr lang="en-GB" sz="1500" b="1" dirty="0">
                <a:solidFill>
                  <a:srgbClr val="008000"/>
                </a:solidFill>
              </a:rPr>
              <a:t>Cement and Building Materials as a Main Sector on CSX</a:t>
            </a:r>
            <a:r>
              <a:rPr lang="sv-SE" sz="1500" dirty="0"/>
              <a:t> – </a:t>
            </a:r>
            <a:r>
              <a:rPr lang="sv-SE" sz="1500" dirty="0">
                <a:cs typeface="Calibri"/>
              </a:rPr>
              <a:t>Listed cement companies in Morocco (Lafarge Holcim Maroc, Ciments du Maroc) have high valuations of 12 x EV / EBITDA and 22 x P/E reflecting the high profitability in the Moroccan cement markets</a:t>
            </a:r>
          </a:p>
          <a:p>
            <a:pPr marL="185738" indent="-185738" algn="just">
              <a:lnSpc>
                <a:spcPct val="110000"/>
              </a:lnSpc>
              <a:buFont typeface="Arial" panose="020B0604020202020204" pitchFamily="34" charset="0"/>
              <a:buChar char="•"/>
            </a:pPr>
            <a:endParaRPr lang="sv-SE" sz="1400" dirty="0">
              <a:cs typeface="Calibri"/>
            </a:endParaRPr>
          </a:p>
          <a:p>
            <a:pPr marL="185738" indent="-185738" algn="just">
              <a:lnSpc>
                <a:spcPct val="110000"/>
              </a:lnSpc>
              <a:buFont typeface="Arial" panose="020B0604020202020204" pitchFamily="34" charset="0"/>
              <a:buChar char="•"/>
            </a:pPr>
            <a:r>
              <a:rPr lang="en-GB" sz="1500" b="1" dirty="0">
                <a:solidFill>
                  <a:srgbClr val="008000"/>
                </a:solidFill>
              </a:rPr>
              <a:t>Cemos IPO on CSX or London Stock Exchange</a:t>
            </a:r>
            <a:r>
              <a:rPr lang="sv-SE" sz="1500" dirty="0"/>
              <a:t> – </a:t>
            </a:r>
            <a:r>
              <a:rPr lang="en-GB" sz="1500" dirty="0"/>
              <a:t>Cemos is seeking an IPO for creating liquidity for its shares and financing its growth in 2</a:t>
            </a:r>
            <a:r>
              <a:rPr lang="sv-SE" sz="1500" dirty="0"/>
              <a:t>–</a:t>
            </a:r>
            <a:r>
              <a:rPr lang="en-GB" sz="1500" dirty="0"/>
              <a:t>3 years on Casablanca or London Stock Exchange</a:t>
            </a:r>
            <a:endParaRPr lang="sv-SE" sz="1500" dirty="0">
              <a:cs typeface="Calibri"/>
            </a:endParaRPr>
          </a:p>
        </p:txBody>
      </p:sp>
      <p:sp>
        <p:nvSpPr>
          <p:cNvPr id="2" name="TextBox 1">
            <a:extLst>
              <a:ext uri="{FF2B5EF4-FFF2-40B4-BE49-F238E27FC236}">
                <a16:creationId xmlns:a16="http://schemas.microsoft.com/office/drawing/2014/main" id="{DD69E711-AE21-4DF2-BCDA-0245D9583B9A}"/>
              </a:ext>
            </a:extLst>
          </p:cNvPr>
          <p:cNvSpPr txBox="1"/>
          <p:nvPr/>
        </p:nvSpPr>
        <p:spPr>
          <a:xfrm>
            <a:off x="393995" y="6521450"/>
            <a:ext cx="2045753" cy="261610"/>
          </a:xfrm>
          <a:prstGeom prst="rect">
            <a:avLst/>
          </a:prstGeom>
          <a:noFill/>
        </p:spPr>
        <p:txBody>
          <a:bodyPr wrap="none" rtlCol="0">
            <a:spAutoFit/>
          </a:bodyPr>
          <a:lstStyle/>
          <a:p>
            <a:r>
              <a:rPr lang="en-GB" sz="1100" i="1" dirty="0"/>
              <a:t>Source : Financial Times, Reuters</a:t>
            </a:r>
          </a:p>
        </p:txBody>
      </p:sp>
      <p:grpSp>
        <p:nvGrpSpPr>
          <p:cNvPr id="11" name="Group 10">
            <a:extLst>
              <a:ext uri="{FF2B5EF4-FFF2-40B4-BE49-F238E27FC236}">
                <a16:creationId xmlns:a16="http://schemas.microsoft.com/office/drawing/2014/main" id="{057F417F-19D7-F746-BB2C-64604E3B259A}"/>
              </a:ext>
            </a:extLst>
          </p:cNvPr>
          <p:cNvGrpSpPr/>
          <p:nvPr/>
        </p:nvGrpSpPr>
        <p:grpSpPr>
          <a:xfrm>
            <a:off x="0" y="6775200"/>
            <a:ext cx="10693400" cy="785926"/>
            <a:chOff x="0" y="6856824"/>
            <a:chExt cx="10693400" cy="785926"/>
          </a:xfrm>
        </p:grpSpPr>
        <p:pic>
          <p:nvPicPr>
            <p:cNvPr id="14" name="Picture 13" descr="cid:A2DD92C4-31E2-4BA3-A926-80BD0E8FDD82@lan">
              <a:extLst>
                <a:ext uri="{FF2B5EF4-FFF2-40B4-BE49-F238E27FC236}">
                  <a16:creationId xmlns:a16="http://schemas.microsoft.com/office/drawing/2014/main" id="{CD6E5A75-A18A-1E4A-AE8D-FEF6F1C9D4F9}"/>
                </a:ext>
              </a:extLst>
            </p:cNvPr>
            <p:cNvPicPr/>
            <p:nvPr/>
          </p:nvPicPr>
          <p:blipFill>
            <a:blip r:embed="rId3" r:link="rId4" cstate="email">
              <a:extLst>
                <a:ext uri="{28A0092B-C50C-407E-A947-70E740481C1C}">
                  <a14:useLocalDpi xmlns:a14="http://schemas.microsoft.com/office/drawing/2010/main"/>
                </a:ext>
              </a:extLst>
            </a:blip>
            <a:srcRect/>
            <a:stretch>
              <a:fillRect/>
            </a:stretch>
          </p:blipFill>
          <p:spPr bwMode="auto">
            <a:xfrm>
              <a:off x="0" y="6856824"/>
              <a:ext cx="10693400" cy="785926"/>
            </a:xfrm>
            <a:prstGeom prst="rect">
              <a:avLst/>
            </a:prstGeom>
            <a:noFill/>
            <a:ln>
              <a:noFill/>
            </a:ln>
          </p:spPr>
        </p:pic>
        <p:pic>
          <p:nvPicPr>
            <p:cNvPr id="15" name="Picture 14">
              <a:extLst>
                <a:ext uri="{FF2B5EF4-FFF2-40B4-BE49-F238E27FC236}">
                  <a16:creationId xmlns:a16="http://schemas.microsoft.com/office/drawing/2014/main" id="{982A42FE-5F0C-9A49-B655-8083BD29154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719682" y="7032865"/>
              <a:ext cx="1549918" cy="495648"/>
            </a:xfrm>
            <a:prstGeom prst="rect">
              <a:avLst/>
            </a:prstGeom>
          </p:spPr>
        </p:pic>
        <p:sp>
          <p:nvSpPr>
            <p:cNvPr id="16" name="Rectangle 15">
              <a:extLst>
                <a:ext uri="{FF2B5EF4-FFF2-40B4-BE49-F238E27FC236}">
                  <a16:creationId xmlns:a16="http://schemas.microsoft.com/office/drawing/2014/main" id="{C8A8B32F-D466-2949-964C-78B0D50895E8}"/>
                </a:ext>
              </a:extLst>
            </p:cNvPr>
            <p:cNvSpPr/>
            <p:nvPr/>
          </p:nvSpPr>
          <p:spPr>
            <a:xfrm>
              <a:off x="8719682" y="7032865"/>
              <a:ext cx="1580018" cy="495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9">
              <a:extLst>
                <a:ext uri="{FF2B5EF4-FFF2-40B4-BE49-F238E27FC236}">
                  <a16:creationId xmlns:a16="http://schemas.microsoft.com/office/drawing/2014/main" id="{073BB1D8-C276-5E4B-BB67-3F2A26069C7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820000" y="7137981"/>
              <a:ext cx="1724055" cy="360000"/>
            </a:xfrm>
            <a:prstGeom prst="rect">
              <a:avLst/>
            </a:prstGeom>
          </p:spPr>
        </p:pic>
      </p:grpSp>
      <p:grpSp>
        <p:nvGrpSpPr>
          <p:cNvPr id="18" name="Group 17">
            <a:extLst>
              <a:ext uri="{FF2B5EF4-FFF2-40B4-BE49-F238E27FC236}">
                <a16:creationId xmlns:a16="http://schemas.microsoft.com/office/drawing/2014/main" id="{F8E6B80F-868C-2A4E-8A57-34A2D34B5F87}"/>
              </a:ext>
            </a:extLst>
          </p:cNvPr>
          <p:cNvGrpSpPr/>
          <p:nvPr/>
        </p:nvGrpSpPr>
        <p:grpSpPr>
          <a:xfrm>
            <a:off x="393698" y="349250"/>
            <a:ext cx="9906002" cy="914400"/>
            <a:chOff x="393698" y="349250"/>
            <a:chExt cx="9906002" cy="914400"/>
          </a:xfrm>
        </p:grpSpPr>
        <p:sp>
          <p:nvSpPr>
            <p:cNvPr id="19" name="Rectangle 18">
              <a:extLst>
                <a:ext uri="{FF2B5EF4-FFF2-40B4-BE49-F238E27FC236}">
                  <a16:creationId xmlns:a16="http://schemas.microsoft.com/office/drawing/2014/main" id="{6C7081C8-2E59-2E40-8E91-857FD5C1DBBF}"/>
                </a:ext>
              </a:extLst>
            </p:cNvPr>
            <p:cNvSpPr/>
            <p:nvPr/>
          </p:nvSpPr>
          <p:spPr>
            <a:xfrm>
              <a:off x="393700" y="349250"/>
              <a:ext cx="9906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4681C7B1-3807-E649-ACD4-ACA504CA74C0}"/>
                </a:ext>
              </a:extLst>
            </p:cNvPr>
            <p:cNvGrpSpPr/>
            <p:nvPr/>
          </p:nvGrpSpPr>
          <p:grpSpPr>
            <a:xfrm>
              <a:off x="393698" y="349250"/>
              <a:ext cx="9906000" cy="762000"/>
              <a:chOff x="393698" y="501650"/>
              <a:chExt cx="9906000" cy="762000"/>
            </a:xfrm>
          </p:grpSpPr>
          <p:sp>
            <p:nvSpPr>
              <p:cNvPr id="21" name="object 3">
                <a:extLst>
                  <a:ext uri="{FF2B5EF4-FFF2-40B4-BE49-F238E27FC236}">
                    <a16:creationId xmlns:a16="http://schemas.microsoft.com/office/drawing/2014/main" id="{09D5CA34-619A-5149-8FAF-74BEE0DC7239}"/>
                  </a:ext>
                </a:extLst>
              </p:cNvPr>
              <p:cNvSpPr/>
              <p:nvPr/>
            </p:nvSpPr>
            <p:spPr>
              <a:xfrm>
                <a:off x="393698" y="501650"/>
                <a:ext cx="4641337" cy="762000"/>
              </a:xfrm>
              <a:custGeom>
                <a:avLst/>
                <a:gdLst/>
                <a:ahLst/>
                <a:cxnLst/>
                <a:rect l="l" t="t" r="r" b="b"/>
                <a:pathLst>
                  <a:path w="3675379" h="701675">
                    <a:moveTo>
                      <a:pt x="0" y="0"/>
                    </a:moveTo>
                    <a:lnTo>
                      <a:pt x="3675354" y="0"/>
                    </a:lnTo>
                    <a:lnTo>
                      <a:pt x="3675354" y="701675"/>
                    </a:lnTo>
                    <a:lnTo>
                      <a:pt x="0" y="701675"/>
                    </a:lnTo>
                    <a:lnTo>
                      <a:pt x="0" y="0"/>
                    </a:lnTo>
                    <a:close/>
                  </a:path>
                </a:pathLst>
              </a:custGeom>
              <a:solidFill>
                <a:srgbClr val="002060"/>
              </a:solidFill>
            </p:spPr>
            <p:txBody>
              <a:bodyPr wrap="square" lIns="0" tIns="0" rIns="0" bIns="144000" rtlCol="0" anchor="ctr" anchorCtr="0"/>
              <a:lstStyle/>
              <a:p>
                <a:pPr marL="36000" algn="ctr">
                  <a:lnSpc>
                    <a:spcPct val="150000"/>
                  </a:lnSpc>
                  <a:spcBef>
                    <a:spcPts val="1200"/>
                  </a:spcBef>
                </a:pPr>
                <a:r>
                  <a:rPr lang="en-GB" sz="2400" spc="-55" dirty="0">
                    <a:solidFill>
                      <a:schemeClr val="bg1"/>
                    </a:solidFill>
                  </a:rPr>
                  <a:t>CULS and Equity Conversion Exit</a:t>
                </a:r>
                <a:endParaRPr sz="2400" dirty="0">
                  <a:solidFill>
                    <a:schemeClr val="bg1"/>
                  </a:solidFill>
                </a:endParaRPr>
              </a:p>
            </p:txBody>
          </p:sp>
          <p:sp>
            <p:nvSpPr>
              <p:cNvPr id="22" name="object 3">
                <a:extLst>
                  <a:ext uri="{FF2B5EF4-FFF2-40B4-BE49-F238E27FC236}">
                    <a16:creationId xmlns:a16="http://schemas.microsoft.com/office/drawing/2014/main" id="{F11B1DAA-7BA1-7044-A834-D266BF05A383}"/>
                  </a:ext>
                </a:extLst>
              </p:cNvPr>
              <p:cNvSpPr/>
              <p:nvPr/>
            </p:nvSpPr>
            <p:spPr>
              <a:xfrm>
                <a:off x="5035037" y="501650"/>
                <a:ext cx="5264661" cy="762000"/>
              </a:xfrm>
              <a:custGeom>
                <a:avLst/>
                <a:gdLst/>
                <a:ahLst/>
                <a:cxnLst/>
                <a:rect l="l" t="t" r="r" b="b"/>
                <a:pathLst>
                  <a:path w="3675379" h="701675">
                    <a:moveTo>
                      <a:pt x="0" y="0"/>
                    </a:moveTo>
                    <a:lnTo>
                      <a:pt x="3675354" y="0"/>
                    </a:lnTo>
                    <a:lnTo>
                      <a:pt x="3675354" y="701675"/>
                    </a:lnTo>
                    <a:lnTo>
                      <a:pt x="0" y="701675"/>
                    </a:lnTo>
                    <a:lnTo>
                      <a:pt x="0" y="0"/>
                    </a:lnTo>
                    <a:close/>
                  </a:path>
                </a:pathLst>
              </a:custGeom>
              <a:solidFill>
                <a:srgbClr val="477F24"/>
              </a:solidFill>
            </p:spPr>
            <p:txBody>
              <a:bodyPr wrap="square" lIns="0" tIns="0" rIns="0" bIns="144000" rtlCol="0" anchor="ctr" anchorCtr="0"/>
              <a:lstStyle/>
              <a:p>
                <a:pPr marL="36000" algn="ctr">
                  <a:lnSpc>
                    <a:spcPct val="150000"/>
                  </a:lnSpc>
                  <a:spcBef>
                    <a:spcPts val="1200"/>
                  </a:spcBef>
                </a:pPr>
                <a:r>
                  <a:rPr lang="en-GB" sz="2400" spc="-55" dirty="0">
                    <a:solidFill>
                      <a:schemeClr val="bg1"/>
                    </a:solidFill>
                  </a:rPr>
                  <a:t>Casablanca Stock Exchange IPO</a:t>
                </a:r>
                <a:endParaRPr sz="2400" dirty="0">
                  <a:solidFill>
                    <a:schemeClr val="bg1"/>
                  </a:solidFill>
                </a:endParaRPr>
              </a:p>
            </p:txBody>
          </p:sp>
        </p:grpSp>
      </p:grpSp>
      <p:cxnSp>
        <p:nvCxnSpPr>
          <p:cNvPr id="7" name="Straight Connector 6">
            <a:extLst>
              <a:ext uri="{FF2B5EF4-FFF2-40B4-BE49-F238E27FC236}">
                <a16:creationId xmlns:a16="http://schemas.microsoft.com/office/drawing/2014/main" id="{045423BF-3667-024B-9A36-62424CECFBE9}"/>
              </a:ext>
            </a:extLst>
          </p:cNvPr>
          <p:cNvCxnSpPr/>
          <p:nvPr/>
        </p:nvCxnSpPr>
        <p:spPr>
          <a:xfrm>
            <a:off x="234700" y="4752000"/>
            <a:ext cx="1022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27239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74C709A-691C-4DAB-8305-81D38A74C2D7}"/>
              </a:ext>
            </a:extLst>
          </p:cNvPr>
          <p:cNvSpPr/>
          <p:nvPr/>
        </p:nvSpPr>
        <p:spPr>
          <a:xfrm>
            <a:off x="3136900" y="425450"/>
            <a:ext cx="73914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94A2EBB3-E7E4-4B9F-8782-5DB2886CB749}"/>
              </a:ext>
            </a:extLst>
          </p:cNvPr>
          <p:cNvSpPr txBox="1"/>
          <p:nvPr/>
        </p:nvSpPr>
        <p:spPr>
          <a:xfrm>
            <a:off x="0" y="3244850"/>
            <a:ext cx="10693400" cy="646331"/>
          </a:xfrm>
          <a:prstGeom prst="rect">
            <a:avLst/>
          </a:prstGeom>
          <a:noFill/>
        </p:spPr>
        <p:txBody>
          <a:bodyPr wrap="square" rtlCol="0">
            <a:spAutoFit/>
          </a:bodyPr>
          <a:lstStyle/>
          <a:p>
            <a:pPr algn="ctr"/>
            <a:r>
              <a:rPr lang="en-GB" sz="3600" b="1" dirty="0"/>
              <a:t>Annexes</a:t>
            </a:r>
          </a:p>
        </p:txBody>
      </p:sp>
      <p:grpSp>
        <p:nvGrpSpPr>
          <p:cNvPr id="6" name="Group 5">
            <a:extLst>
              <a:ext uri="{FF2B5EF4-FFF2-40B4-BE49-F238E27FC236}">
                <a16:creationId xmlns:a16="http://schemas.microsoft.com/office/drawing/2014/main" id="{826E0D1A-59AE-2140-9654-C316080BEA4B}"/>
              </a:ext>
            </a:extLst>
          </p:cNvPr>
          <p:cNvGrpSpPr/>
          <p:nvPr/>
        </p:nvGrpSpPr>
        <p:grpSpPr>
          <a:xfrm>
            <a:off x="0" y="6775200"/>
            <a:ext cx="10693400" cy="785926"/>
            <a:chOff x="0" y="6856824"/>
            <a:chExt cx="10693400" cy="785926"/>
          </a:xfrm>
        </p:grpSpPr>
        <p:pic>
          <p:nvPicPr>
            <p:cNvPr id="7" name="Picture 6" descr="cid:A2DD92C4-31E2-4BA3-A926-80BD0E8FDD82@lan">
              <a:extLst>
                <a:ext uri="{FF2B5EF4-FFF2-40B4-BE49-F238E27FC236}">
                  <a16:creationId xmlns:a16="http://schemas.microsoft.com/office/drawing/2014/main" id="{7334ABF9-DC57-9847-B793-8034E9BE1044}"/>
                </a:ext>
              </a:extLst>
            </p:cNvPr>
            <p:cNvPicPr/>
            <p:nvPr/>
          </p:nvPicPr>
          <p:blipFill>
            <a:blip r:embed="rId2" r:link="rId3" cstate="email">
              <a:extLst>
                <a:ext uri="{28A0092B-C50C-407E-A947-70E740481C1C}">
                  <a14:useLocalDpi xmlns:a14="http://schemas.microsoft.com/office/drawing/2010/main"/>
                </a:ext>
              </a:extLst>
            </a:blip>
            <a:srcRect/>
            <a:stretch>
              <a:fillRect/>
            </a:stretch>
          </p:blipFill>
          <p:spPr bwMode="auto">
            <a:xfrm>
              <a:off x="0" y="6856824"/>
              <a:ext cx="10693400" cy="785926"/>
            </a:xfrm>
            <a:prstGeom prst="rect">
              <a:avLst/>
            </a:prstGeom>
            <a:noFill/>
            <a:ln>
              <a:noFill/>
            </a:ln>
          </p:spPr>
        </p:pic>
        <p:pic>
          <p:nvPicPr>
            <p:cNvPr id="8" name="Picture 7">
              <a:extLst>
                <a:ext uri="{FF2B5EF4-FFF2-40B4-BE49-F238E27FC236}">
                  <a16:creationId xmlns:a16="http://schemas.microsoft.com/office/drawing/2014/main" id="{0253A81B-4D34-A145-8169-9CFC7A62583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19682" y="7032865"/>
              <a:ext cx="1549918" cy="495648"/>
            </a:xfrm>
            <a:prstGeom prst="rect">
              <a:avLst/>
            </a:prstGeom>
          </p:spPr>
        </p:pic>
        <p:sp>
          <p:nvSpPr>
            <p:cNvPr id="9" name="Rectangle 8">
              <a:extLst>
                <a:ext uri="{FF2B5EF4-FFF2-40B4-BE49-F238E27FC236}">
                  <a16:creationId xmlns:a16="http://schemas.microsoft.com/office/drawing/2014/main" id="{26F718D3-637B-9147-B7D7-F1B429E69241}"/>
                </a:ext>
              </a:extLst>
            </p:cNvPr>
            <p:cNvSpPr/>
            <p:nvPr/>
          </p:nvSpPr>
          <p:spPr>
            <a:xfrm>
              <a:off x="8719682" y="7032865"/>
              <a:ext cx="1580018" cy="495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D6A480E3-C428-6242-A0D5-9138C3E25E1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820000" y="7137981"/>
              <a:ext cx="1724055" cy="360000"/>
            </a:xfrm>
            <a:prstGeom prst="rect">
              <a:avLst/>
            </a:prstGeom>
          </p:spPr>
        </p:pic>
      </p:grpSp>
    </p:spTree>
    <p:extLst>
      <p:ext uri="{BB962C8B-B14F-4D97-AF65-F5344CB8AC3E}">
        <p14:creationId xmlns:p14="http://schemas.microsoft.com/office/powerpoint/2010/main" val="28216498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822700" y="1538210"/>
            <a:ext cx="6705600" cy="2369880"/>
          </a:xfrm>
          <a:prstGeom prst="rect">
            <a:avLst/>
          </a:prstGeom>
        </p:spPr>
        <p:txBody>
          <a:bodyPr wrap="square">
            <a:spAutoFit/>
          </a:bodyPr>
          <a:lstStyle/>
          <a:p>
            <a:pPr>
              <a:tabLst>
                <a:tab pos="434975" algn="l"/>
              </a:tabLst>
            </a:pPr>
            <a:r>
              <a:rPr lang="en-US" sz="1200" b="1" dirty="0"/>
              <a:t>INDUSAHA Cement Grinding Plant 55t/h in Laayoune, South Morocco (90km from Tarfaya)* </a:t>
            </a:r>
          </a:p>
          <a:p>
            <a:pPr>
              <a:tabLst>
                <a:tab pos="434975" algn="l"/>
              </a:tabLst>
            </a:pPr>
            <a:endParaRPr lang="en-US" sz="1200" dirty="0"/>
          </a:p>
          <a:p>
            <a:pPr>
              <a:tabLst>
                <a:tab pos="434975" algn="l"/>
                <a:tab pos="2128838" algn="l"/>
                <a:tab pos="3509963" algn="l"/>
                <a:tab pos="5154613" algn="l"/>
              </a:tabLst>
            </a:pPr>
            <a:r>
              <a:rPr lang="en-US" sz="1200" b="1" dirty="0"/>
              <a:t>Year	Sales (MAD)	Sales (€)	Net Profit (MAD)	Net Profit (€)</a:t>
            </a:r>
          </a:p>
          <a:p>
            <a:pPr>
              <a:tabLst>
                <a:tab pos="434975" algn="l"/>
                <a:tab pos="2128838" algn="l"/>
                <a:tab pos="3509963" algn="l"/>
                <a:tab pos="5154613" algn="l"/>
              </a:tabLst>
            </a:pPr>
            <a:endParaRPr lang="en-US" sz="400" dirty="0"/>
          </a:p>
          <a:p>
            <a:pPr>
              <a:tabLst>
                <a:tab pos="434975" algn="l"/>
                <a:tab pos="2128838" algn="l"/>
                <a:tab pos="3509963" algn="l"/>
                <a:tab pos="5154613" algn="l"/>
              </a:tabLst>
            </a:pPr>
            <a:r>
              <a:rPr lang="en-US" sz="1200" dirty="0"/>
              <a:t>2015 	MAD 385,553,673 	</a:t>
            </a:r>
            <a:r>
              <a:rPr lang="en-US" sz="1200" b="1" dirty="0"/>
              <a:t>€35.3 million</a:t>
            </a:r>
            <a:r>
              <a:rPr lang="en-US" sz="1200" dirty="0"/>
              <a:t> 	MAD 169,864,744 	</a:t>
            </a:r>
            <a:r>
              <a:rPr lang="en-US" sz="1200" b="1" dirty="0"/>
              <a:t>€15.6 million </a:t>
            </a:r>
            <a:endParaRPr lang="en-US" sz="1200" dirty="0"/>
          </a:p>
          <a:p>
            <a:pPr>
              <a:tabLst>
                <a:tab pos="434975" algn="l"/>
                <a:tab pos="2128838" algn="l"/>
                <a:tab pos="3509963" algn="l"/>
                <a:tab pos="5154613" algn="l"/>
              </a:tabLst>
            </a:pPr>
            <a:r>
              <a:rPr lang="en-US" sz="1200" dirty="0"/>
              <a:t>2014 	MAD 426,454,000  	</a:t>
            </a:r>
            <a:r>
              <a:rPr lang="en-US" sz="1200" b="1" dirty="0"/>
              <a:t>€39.1 million</a:t>
            </a:r>
            <a:r>
              <a:rPr lang="en-US" sz="1200" dirty="0"/>
              <a:t>	MAD 124,303,000 	</a:t>
            </a:r>
            <a:r>
              <a:rPr lang="en-US" sz="1200" b="1" dirty="0"/>
              <a:t>€11.4 million</a:t>
            </a:r>
            <a:endParaRPr lang="en-US" sz="1200" dirty="0"/>
          </a:p>
          <a:p>
            <a:pPr>
              <a:buAutoNum type="arabicPlain" startAt="2013"/>
              <a:tabLst>
                <a:tab pos="434975" algn="l"/>
                <a:tab pos="2128838" algn="l"/>
                <a:tab pos="3509963" algn="l"/>
                <a:tab pos="5154613" algn="l"/>
              </a:tabLst>
            </a:pPr>
            <a:r>
              <a:rPr lang="en-US" sz="1200" dirty="0"/>
              <a:t> 	MAD 445,024,000 	</a:t>
            </a:r>
            <a:r>
              <a:rPr lang="en-US" sz="1200" b="1" dirty="0"/>
              <a:t>€40.8 million	</a:t>
            </a:r>
            <a:r>
              <a:rPr lang="en-US" sz="1200" dirty="0"/>
              <a:t>MAD 121,432,000 	</a:t>
            </a:r>
            <a:r>
              <a:rPr lang="en-US" sz="1200" b="1" dirty="0"/>
              <a:t>€11.1 million</a:t>
            </a:r>
            <a:r>
              <a:rPr lang="en-US" sz="1200" dirty="0"/>
              <a:t> 	</a:t>
            </a:r>
          </a:p>
          <a:p>
            <a:pPr>
              <a:buAutoNum type="arabicPlain" startAt="2012"/>
              <a:tabLst>
                <a:tab pos="434975" algn="l"/>
                <a:tab pos="2128838" algn="l"/>
                <a:tab pos="3509963" algn="l"/>
                <a:tab pos="5154613" algn="l"/>
              </a:tabLst>
            </a:pPr>
            <a:r>
              <a:rPr lang="en-US" sz="1200" dirty="0"/>
              <a:t> 	MAD 417,687,000 	</a:t>
            </a:r>
            <a:r>
              <a:rPr lang="en-US" sz="1200" b="1" dirty="0"/>
              <a:t>€38.3 million</a:t>
            </a:r>
            <a:r>
              <a:rPr lang="en-US" sz="1200" dirty="0"/>
              <a:t>	MAD 107,591,000	  </a:t>
            </a:r>
            <a:r>
              <a:rPr lang="en-US" sz="1200" b="1" dirty="0"/>
              <a:t>€9.9 million </a:t>
            </a:r>
            <a:endParaRPr lang="en-US" sz="1200" dirty="0"/>
          </a:p>
          <a:p>
            <a:pPr>
              <a:tabLst>
                <a:tab pos="434975" algn="l"/>
                <a:tab pos="2128838" algn="l"/>
                <a:tab pos="3509963" algn="l"/>
                <a:tab pos="5154613" algn="l"/>
              </a:tabLst>
            </a:pPr>
            <a:r>
              <a:rPr lang="en-US" sz="1200" dirty="0"/>
              <a:t>2011 	MAD 358,674,000 	</a:t>
            </a:r>
            <a:r>
              <a:rPr lang="en-US" sz="1200" b="1" dirty="0"/>
              <a:t>€32.9 million</a:t>
            </a:r>
            <a:r>
              <a:rPr lang="en-US" sz="1200" dirty="0"/>
              <a:t> 	MAD 84,463,000 	  </a:t>
            </a:r>
            <a:r>
              <a:rPr lang="en-US" sz="1200" b="1" dirty="0"/>
              <a:t>€7.7 million</a:t>
            </a:r>
            <a:r>
              <a:rPr lang="en-US" sz="1200" dirty="0"/>
              <a:t>  </a:t>
            </a:r>
          </a:p>
          <a:p>
            <a:pPr>
              <a:tabLst>
                <a:tab pos="434975" algn="l"/>
                <a:tab pos="2128838" algn="l"/>
                <a:tab pos="3509963" algn="l"/>
                <a:tab pos="5154613" algn="l"/>
              </a:tabLst>
            </a:pPr>
            <a:r>
              <a:rPr lang="en-US" sz="1200" dirty="0"/>
              <a:t>2010	MAD 294,369,000 	</a:t>
            </a:r>
            <a:r>
              <a:rPr lang="en-US" sz="1200" b="1" dirty="0"/>
              <a:t>€27.0 million	</a:t>
            </a:r>
            <a:r>
              <a:rPr lang="en-US" sz="1200" dirty="0"/>
              <a:t> MAD 70,845,000 	  </a:t>
            </a:r>
            <a:r>
              <a:rPr lang="en-US" sz="1200" b="1" dirty="0"/>
              <a:t>€6.5 million</a:t>
            </a:r>
            <a:endParaRPr lang="en-US" sz="1200" dirty="0"/>
          </a:p>
          <a:p>
            <a:pPr>
              <a:tabLst>
                <a:tab pos="434975" algn="l"/>
                <a:tab pos="2128838" algn="l"/>
                <a:tab pos="3509963" algn="l"/>
                <a:tab pos="5154613" algn="l"/>
              </a:tabLst>
            </a:pPr>
            <a:r>
              <a:rPr lang="en-US" sz="1200" dirty="0"/>
              <a:t>2009 	MAD 285,246,000  	</a:t>
            </a:r>
            <a:r>
              <a:rPr lang="en-US" sz="1200" b="1" dirty="0"/>
              <a:t>€ 26.2 million</a:t>
            </a:r>
            <a:r>
              <a:rPr lang="en-US" sz="1200" dirty="0"/>
              <a:t>	 MAD 69,791,000 	  </a:t>
            </a:r>
            <a:r>
              <a:rPr lang="en-US" sz="1200" b="1" dirty="0"/>
              <a:t>€6.4 million</a:t>
            </a:r>
          </a:p>
          <a:p>
            <a:pPr>
              <a:tabLst>
                <a:tab pos="434975" algn="l"/>
              </a:tabLst>
            </a:pPr>
            <a:endParaRPr lang="en-US" sz="1200" dirty="0"/>
          </a:p>
          <a:p>
            <a:pPr>
              <a:tabLst>
                <a:tab pos="434975" algn="l"/>
              </a:tabLst>
            </a:pPr>
            <a:r>
              <a:rPr lang="en-US" sz="1200" dirty="0"/>
              <a:t>* Part of Ciments du Maroc</a:t>
            </a:r>
            <a:r>
              <a:rPr lang="sv-SE" sz="1200" dirty="0"/>
              <a:t> and Heidelberg </a:t>
            </a:r>
            <a:r>
              <a:rPr lang="mr-IN" sz="1200" dirty="0"/>
              <a:t>–</a:t>
            </a:r>
            <a:r>
              <a:rPr lang="sv-SE" sz="1200" dirty="0"/>
              <a:t> and 1,000 tons per day production in Laayoune</a:t>
            </a:r>
            <a:endParaRPr lang="en-US" sz="1200" dirty="0"/>
          </a:p>
        </p:txBody>
      </p:sp>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86224" y="4371975"/>
            <a:ext cx="5942076" cy="2133600"/>
          </a:xfrm>
          <a:prstGeom prst="rect">
            <a:avLst/>
          </a:prstGeom>
        </p:spPr>
      </p:pic>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2000" y="1339850"/>
            <a:ext cx="3305479" cy="2766600"/>
          </a:xfrm>
          <a:prstGeom prst="rect">
            <a:avLst/>
          </a:prstGeom>
        </p:spPr>
      </p:pic>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3700" y="4356100"/>
            <a:ext cx="3854799" cy="2165350"/>
          </a:xfrm>
          <a:prstGeom prst="rect">
            <a:avLst/>
          </a:prstGeom>
        </p:spPr>
      </p:pic>
      <p:grpSp>
        <p:nvGrpSpPr>
          <p:cNvPr id="13" name="Group 12">
            <a:extLst>
              <a:ext uri="{FF2B5EF4-FFF2-40B4-BE49-F238E27FC236}">
                <a16:creationId xmlns:a16="http://schemas.microsoft.com/office/drawing/2014/main" id="{F1E92067-E095-904D-99C7-000601060667}"/>
              </a:ext>
            </a:extLst>
          </p:cNvPr>
          <p:cNvGrpSpPr/>
          <p:nvPr/>
        </p:nvGrpSpPr>
        <p:grpSpPr>
          <a:xfrm>
            <a:off x="0" y="6775200"/>
            <a:ext cx="10693400" cy="785926"/>
            <a:chOff x="0" y="6856824"/>
            <a:chExt cx="10693400" cy="785926"/>
          </a:xfrm>
        </p:grpSpPr>
        <p:pic>
          <p:nvPicPr>
            <p:cNvPr id="14" name="Picture 13" descr="cid:A2DD92C4-31E2-4BA3-A926-80BD0E8FDD82@lan">
              <a:extLst>
                <a:ext uri="{FF2B5EF4-FFF2-40B4-BE49-F238E27FC236}">
                  <a16:creationId xmlns:a16="http://schemas.microsoft.com/office/drawing/2014/main" id="{76CBDB75-12E6-0D48-9EBA-FB50D8ACC4E1}"/>
                </a:ext>
              </a:extLst>
            </p:cNvPr>
            <p:cNvPicPr/>
            <p:nvPr/>
          </p:nvPicPr>
          <p:blipFill>
            <a:blip r:embed="rId5" r:link="rId6" cstate="email">
              <a:extLst>
                <a:ext uri="{28A0092B-C50C-407E-A947-70E740481C1C}">
                  <a14:useLocalDpi xmlns:a14="http://schemas.microsoft.com/office/drawing/2010/main"/>
                </a:ext>
              </a:extLst>
            </a:blip>
            <a:srcRect/>
            <a:stretch>
              <a:fillRect/>
            </a:stretch>
          </p:blipFill>
          <p:spPr bwMode="auto">
            <a:xfrm>
              <a:off x="0" y="6856824"/>
              <a:ext cx="10693400" cy="785926"/>
            </a:xfrm>
            <a:prstGeom prst="rect">
              <a:avLst/>
            </a:prstGeom>
            <a:noFill/>
            <a:ln>
              <a:noFill/>
            </a:ln>
          </p:spPr>
        </p:pic>
        <p:pic>
          <p:nvPicPr>
            <p:cNvPr id="15" name="Picture 14">
              <a:extLst>
                <a:ext uri="{FF2B5EF4-FFF2-40B4-BE49-F238E27FC236}">
                  <a16:creationId xmlns:a16="http://schemas.microsoft.com/office/drawing/2014/main" id="{759F77BE-FD62-5746-87EB-9397325CEFE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719682" y="7032865"/>
              <a:ext cx="1549918" cy="495648"/>
            </a:xfrm>
            <a:prstGeom prst="rect">
              <a:avLst/>
            </a:prstGeom>
          </p:spPr>
        </p:pic>
        <p:sp>
          <p:nvSpPr>
            <p:cNvPr id="16" name="Rectangle 15">
              <a:extLst>
                <a:ext uri="{FF2B5EF4-FFF2-40B4-BE49-F238E27FC236}">
                  <a16:creationId xmlns:a16="http://schemas.microsoft.com/office/drawing/2014/main" id="{37AA75A4-FDA7-C941-9D2F-8A5B73514535}"/>
                </a:ext>
              </a:extLst>
            </p:cNvPr>
            <p:cNvSpPr/>
            <p:nvPr/>
          </p:nvSpPr>
          <p:spPr>
            <a:xfrm>
              <a:off x="8719682" y="7032865"/>
              <a:ext cx="1580018" cy="495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9">
              <a:extLst>
                <a:ext uri="{FF2B5EF4-FFF2-40B4-BE49-F238E27FC236}">
                  <a16:creationId xmlns:a16="http://schemas.microsoft.com/office/drawing/2014/main" id="{C2C27279-4764-6545-B5AF-D0E2FD86919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820000" y="7137981"/>
              <a:ext cx="1724055" cy="360000"/>
            </a:xfrm>
            <a:prstGeom prst="rect">
              <a:avLst/>
            </a:prstGeom>
          </p:spPr>
        </p:pic>
      </p:grpSp>
      <p:grpSp>
        <p:nvGrpSpPr>
          <p:cNvPr id="18" name="Group 17">
            <a:extLst>
              <a:ext uri="{FF2B5EF4-FFF2-40B4-BE49-F238E27FC236}">
                <a16:creationId xmlns:a16="http://schemas.microsoft.com/office/drawing/2014/main" id="{AEA973C9-E957-004A-B5B1-7D36E6A7D2BF}"/>
              </a:ext>
            </a:extLst>
          </p:cNvPr>
          <p:cNvGrpSpPr/>
          <p:nvPr/>
        </p:nvGrpSpPr>
        <p:grpSpPr>
          <a:xfrm>
            <a:off x="393698" y="349250"/>
            <a:ext cx="9906002" cy="914400"/>
            <a:chOff x="393698" y="349250"/>
            <a:chExt cx="9906002" cy="914400"/>
          </a:xfrm>
        </p:grpSpPr>
        <p:sp>
          <p:nvSpPr>
            <p:cNvPr id="19" name="Rectangle 18">
              <a:extLst>
                <a:ext uri="{FF2B5EF4-FFF2-40B4-BE49-F238E27FC236}">
                  <a16:creationId xmlns:a16="http://schemas.microsoft.com/office/drawing/2014/main" id="{166DEADF-86B8-DE4F-BD53-A161ED99F446}"/>
                </a:ext>
              </a:extLst>
            </p:cNvPr>
            <p:cNvSpPr/>
            <p:nvPr/>
          </p:nvSpPr>
          <p:spPr>
            <a:xfrm>
              <a:off x="393700" y="349250"/>
              <a:ext cx="9906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28E46220-5E18-6B40-8DC8-DEFBC9D2D99C}"/>
                </a:ext>
              </a:extLst>
            </p:cNvPr>
            <p:cNvGrpSpPr/>
            <p:nvPr/>
          </p:nvGrpSpPr>
          <p:grpSpPr>
            <a:xfrm>
              <a:off x="393698" y="349250"/>
              <a:ext cx="9906000" cy="762000"/>
              <a:chOff x="393698" y="501650"/>
              <a:chExt cx="9906000" cy="762000"/>
            </a:xfrm>
          </p:grpSpPr>
          <p:sp>
            <p:nvSpPr>
              <p:cNvPr id="21" name="object 3">
                <a:extLst>
                  <a:ext uri="{FF2B5EF4-FFF2-40B4-BE49-F238E27FC236}">
                    <a16:creationId xmlns:a16="http://schemas.microsoft.com/office/drawing/2014/main" id="{C56C973E-CA02-6E44-8C26-9D6367027D06}"/>
                  </a:ext>
                </a:extLst>
              </p:cNvPr>
              <p:cNvSpPr/>
              <p:nvPr/>
            </p:nvSpPr>
            <p:spPr>
              <a:xfrm>
                <a:off x="393698" y="501650"/>
                <a:ext cx="4641337" cy="762000"/>
              </a:xfrm>
              <a:custGeom>
                <a:avLst/>
                <a:gdLst/>
                <a:ahLst/>
                <a:cxnLst/>
                <a:rect l="l" t="t" r="r" b="b"/>
                <a:pathLst>
                  <a:path w="3675379" h="701675">
                    <a:moveTo>
                      <a:pt x="0" y="0"/>
                    </a:moveTo>
                    <a:lnTo>
                      <a:pt x="3675354" y="0"/>
                    </a:lnTo>
                    <a:lnTo>
                      <a:pt x="3675354" y="701675"/>
                    </a:lnTo>
                    <a:lnTo>
                      <a:pt x="0" y="701675"/>
                    </a:lnTo>
                    <a:lnTo>
                      <a:pt x="0" y="0"/>
                    </a:lnTo>
                    <a:close/>
                  </a:path>
                </a:pathLst>
              </a:custGeom>
              <a:solidFill>
                <a:srgbClr val="002060"/>
              </a:solidFill>
            </p:spPr>
            <p:txBody>
              <a:bodyPr wrap="square" lIns="0" tIns="0" rIns="0" bIns="144000" rtlCol="0" anchor="ctr" anchorCtr="0"/>
              <a:lstStyle/>
              <a:p>
                <a:pPr marL="36000" algn="ctr">
                  <a:lnSpc>
                    <a:spcPct val="150000"/>
                  </a:lnSpc>
                  <a:spcBef>
                    <a:spcPts val="1200"/>
                  </a:spcBef>
                </a:pPr>
                <a:r>
                  <a:rPr lang="en-GB" sz="2400" spc="-55" dirty="0">
                    <a:solidFill>
                      <a:schemeClr val="bg1"/>
                    </a:solidFill>
                  </a:rPr>
                  <a:t>South Morocco Market Area</a:t>
                </a:r>
                <a:endParaRPr sz="2400" dirty="0">
                  <a:solidFill>
                    <a:schemeClr val="bg1"/>
                  </a:solidFill>
                </a:endParaRPr>
              </a:p>
            </p:txBody>
          </p:sp>
          <p:sp>
            <p:nvSpPr>
              <p:cNvPr id="22" name="object 3">
                <a:extLst>
                  <a:ext uri="{FF2B5EF4-FFF2-40B4-BE49-F238E27FC236}">
                    <a16:creationId xmlns:a16="http://schemas.microsoft.com/office/drawing/2014/main" id="{E79C80F0-B802-1C4F-BC06-9BABA1F155B4}"/>
                  </a:ext>
                </a:extLst>
              </p:cNvPr>
              <p:cNvSpPr/>
              <p:nvPr/>
            </p:nvSpPr>
            <p:spPr>
              <a:xfrm>
                <a:off x="5035037" y="501650"/>
                <a:ext cx="5264661" cy="762000"/>
              </a:xfrm>
              <a:custGeom>
                <a:avLst/>
                <a:gdLst/>
                <a:ahLst/>
                <a:cxnLst/>
                <a:rect l="l" t="t" r="r" b="b"/>
                <a:pathLst>
                  <a:path w="3675379" h="701675">
                    <a:moveTo>
                      <a:pt x="0" y="0"/>
                    </a:moveTo>
                    <a:lnTo>
                      <a:pt x="3675354" y="0"/>
                    </a:lnTo>
                    <a:lnTo>
                      <a:pt x="3675354" y="701675"/>
                    </a:lnTo>
                    <a:lnTo>
                      <a:pt x="0" y="701675"/>
                    </a:lnTo>
                    <a:lnTo>
                      <a:pt x="0" y="0"/>
                    </a:lnTo>
                    <a:close/>
                  </a:path>
                </a:pathLst>
              </a:custGeom>
              <a:solidFill>
                <a:srgbClr val="477F24"/>
              </a:solidFill>
            </p:spPr>
            <p:txBody>
              <a:bodyPr wrap="square" lIns="0" tIns="0" rIns="0" bIns="144000" rtlCol="0" anchor="ctr" anchorCtr="0"/>
              <a:lstStyle/>
              <a:p>
                <a:pPr marL="36000" algn="ctr">
                  <a:lnSpc>
                    <a:spcPct val="150000"/>
                  </a:lnSpc>
                  <a:spcBef>
                    <a:spcPts val="1200"/>
                  </a:spcBef>
                </a:pPr>
                <a:r>
                  <a:rPr lang="en-GB" sz="2400" spc="-55" dirty="0">
                    <a:solidFill>
                      <a:schemeClr val="bg1"/>
                    </a:solidFill>
                  </a:rPr>
                  <a:t>Indusaha as a reference</a:t>
                </a:r>
                <a:endParaRPr sz="2400" dirty="0">
                  <a:solidFill>
                    <a:schemeClr val="bg1"/>
                  </a:solidFill>
                </a:endParaRPr>
              </a:p>
            </p:txBody>
          </p:sp>
        </p:grpSp>
      </p:grpSp>
    </p:spTree>
    <p:extLst>
      <p:ext uri="{BB962C8B-B14F-4D97-AF65-F5344CB8AC3E}">
        <p14:creationId xmlns:p14="http://schemas.microsoft.com/office/powerpoint/2010/main" val="2281829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B61295C1-FE42-164B-B0B6-4E55E58FD506}"/>
              </a:ext>
            </a:extLst>
          </p:cNvPr>
          <p:cNvGrpSpPr/>
          <p:nvPr/>
        </p:nvGrpSpPr>
        <p:grpSpPr>
          <a:xfrm>
            <a:off x="0" y="6775200"/>
            <a:ext cx="10693400" cy="785926"/>
            <a:chOff x="0" y="6856824"/>
            <a:chExt cx="10693400" cy="785926"/>
          </a:xfrm>
        </p:grpSpPr>
        <p:pic>
          <p:nvPicPr>
            <p:cNvPr id="40" name="Picture 39" descr="cid:A2DD92C4-31E2-4BA3-A926-80BD0E8FDD82@lan">
              <a:extLst>
                <a:ext uri="{FF2B5EF4-FFF2-40B4-BE49-F238E27FC236}">
                  <a16:creationId xmlns:a16="http://schemas.microsoft.com/office/drawing/2014/main" id="{BA158DE5-BDA1-DE46-8A40-E5CE79AE1F65}"/>
                </a:ext>
              </a:extLst>
            </p:cNvPr>
            <p:cNvPicPr/>
            <p:nvPr/>
          </p:nvPicPr>
          <p:blipFill>
            <a:blip r:embed="rId2" r:link="rId3" cstate="email">
              <a:extLst>
                <a:ext uri="{28A0092B-C50C-407E-A947-70E740481C1C}">
                  <a14:useLocalDpi xmlns:a14="http://schemas.microsoft.com/office/drawing/2010/main"/>
                </a:ext>
              </a:extLst>
            </a:blip>
            <a:srcRect/>
            <a:stretch>
              <a:fillRect/>
            </a:stretch>
          </p:blipFill>
          <p:spPr bwMode="auto">
            <a:xfrm>
              <a:off x="0" y="6856824"/>
              <a:ext cx="10693400" cy="785926"/>
            </a:xfrm>
            <a:prstGeom prst="rect">
              <a:avLst/>
            </a:prstGeom>
            <a:noFill/>
            <a:ln>
              <a:noFill/>
            </a:ln>
          </p:spPr>
        </p:pic>
        <p:pic>
          <p:nvPicPr>
            <p:cNvPr id="41" name="Picture 40">
              <a:extLst>
                <a:ext uri="{FF2B5EF4-FFF2-40B4-BE49-F238E27FC236}">
                  <a16:creationId xmlns:a16="http://schemas.microsoft.com/office/drawing/2014/main" id="{4C18983C-4601-0947-B4B1-8DE39F48245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19682" y="7032865"/>
              <a:ext cx="1549918" cy="495648"/>
            </a:xfrm>
            <a:prstGeom prst="rect">
              <a:avLst/>
            </a:prstGeom>
          </p:spPr>
        </p:pic>
        <p:sp>
          <p:nvSpPr>
            <p:cNvPr id="42" name="Rectangle 41">
              <a:extLst>
                <a:ext uri="{FF2B5EF4-FFF2-40B4-BE49-F238E27FC236}">
                  <a16:creationId xmlns:a16="http://schemas.microsoft.com/office/drawing/2014/main" id="{9241EA4C-6F0E-D84D-98FC-9BD49902C0D8}"/>
                </a:ext>
              </a:extLst>
            </p:cNvPr>
            <p:cNvSpPr/>
            <p:nvPr/>
          </p:nvSpPr>
          <p:spPr>
            <a:xfrm>
              <a:off x="8719682" y="7032865"/>
              <a:ext cx="1580018" cy="495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3" name="Picture 9">
              <a:extLst>
                <a:ext uri="{FF2B5EF4-FFF2-40B4-BE49-F238E27FC236}">
                  <a16:creationId xmlns:a16="http://schemas.microsoft.com/office/drawing/2014/main" id="{5603AF4B-D410-CC44-8E23-3EBA944BE04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820000" y="7137981"/>
              <a:ext cx="1724055" cy="360000"/>
            </a:xfrm>
            <a:prstGeom prst="rect">
              <a:avLst/>
            </a:prstGeom>
          </p:spPr>
        </p:pic>
      </p:grpSp>
      <p:grpSp>
        <p:nvGrpSpPr>
          <p:cNvPr id="44" name="Group 43">
            <a:extLst>
              <a:ext uri="{FF2B5EF4-FFF2-40B4-BE49-F238E27FC236}">
                <a16:creationId xmlns:a16="http://schemas.microsoft.com/office/drawing/2014/main" id="{C43C3C10-8307-AA4D-B493-08BBF12A9562}"/>
              </a:ext>
            </a:extLst>
          </p:cNvPr>
          <p:cNvGrpSpPr/>
          <p:nvPr/>
        </p:nvGrpSpPr>
        <p:grpSpPr>
          <a:xfrm>
            <a:off x="393699" y="349250"/>
            <a:ext cx="9906001" cy="914400"/>
            <a:chOff x="393699" y="349250"/>
            <a:chExt cx="9906001" cy="914400"/>
          </a:xfrm>
        </p:grpSpPr>
        <p:sp>
          <p:nvSpPr>
            <p:cNvPr id="45" name="Rectangle 44">
              <a:extLst>
                <a:ext uri="{FF2B5EF4-FFF2-40B4-BE49-F238E27FC236}">
                  <a16:creationId xmlns:a16="http://schemas.microsoft.com/office/drawing/2014/main" id="{1D3982B5-3569-AE4A-8828-03271356A332}"/>
                </a:ext>
              </a:extLst>
            </p:cNvPr>
            <p:cNvSpPr/>
            <p:nvPr/>
          </p:nvSpPr>
          <p:spPr>
            <a:xfrm>
              <a:off x="393700" y="349250"/>
              <a:ext cx="9906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99516FCE-1CE7-1B40-B4F7-D4411487093A}"/>
                </a:ext>
              </a:extLst>
            </p:cNvPr>
            <p:cNvGrpSpPr/>
            <p:nvPr/>
          </p:nvGrpSpPr>
          <p:grpSpPr>
            <a:xfrm>
              <a:off x="393699" y="349250"/>
              <a:ext cx="9906000" cy="762000"/>
              <a:chOff x="393699" y="501650"/>
              <a:chExt cx="9906000" cy="762000"/>
            </a:xfrm>
          </p:grpSpPr>
          <p:sp>
            <p:nvSpPr>
              <p:cNvPr id="47" name="object 3">
                <a:extLst>
                  <a:ext uri="{FF2B5EF4-FFF2-40B4-BE49-F238E27FC236}">
                    <a16:creationId xmlns:a16="http://schemas.microsoft.com/office/drawing/2014/main" id="{5FC469A2-BE9F-F24F-868F-79E69701E28E}"/>
                  </a:ext>
                </a:extLst>
              </p:cNvPr>
              <p:cNvSpPr/>
              <p:nvPr/>
            </p:nvSpPr>
            <p:spPr>
              <a:xfrm>
                <a:off x="393699" y="501650"/>
                <a:ext cx="4038601" cy="762000"/>
              </a:xfrm>
              <a:custGeom>
                <a:avLst/>
                <a:gdLst/>
                <a:ahLst/>
                <a:cxnLst/>
                <a:rect l="l" t="t" r="r" b="b"/>
                <a:pathLst>
                  <a:path w="3675379" h="701675">
                    <a:moveTo>
                      <a:pt x="0" y="0"/>
                    </a:moveTo>
                    <a:lnTo>
                      <a:pt x="3675354" y="0"/>
                    </a:lnTo>
                    <a:lnTo>
                      <a:pt x="3675354" y="701675"/>
                    </a:lnTo>
                    <a:lnTo>
                      <a:pt x="0" y="701675"/>
                    </a:lnTo>
                    <a:lnTo>
                      <a:pt x="0" y="0"/>
                    </a:lnTo>
                    <a:close/>
                  </a:path>
                </a:pathLst>
              </a:custGeom>
              <a:solidFill>
                <a:srgbClr val="002060"/>
              </a:solidFill>
            </p:spPr>
            <p:txBody>
              <a:bodyPr wrap="square" lIns="0" tIns="0" rIns="0" bIns="144000" rtlCol="0" anchor="ctr" anchorCtr="0"/>
              <a:lstStyle/>
              <a:p>
                <a:pPr marL="36000" algn="ctr">
                  <a:lnSpc>
                    <a:spcPct val="150000"/>
                  </a:lnSpc>
                  <a:spcBef>
                    <a:spcPts val="1200"/>
                  </a:spcBef>
                </a:pPr>
                <a:r>
                  <a:rPr lang="en-GB" sz="2400" spc="-55" dirty="0">
                    <a:solidFill>
                      <a:schemeClr val="bg1"/>
                    </a:solidFill>
                  </a:rPr>
                  <a:t>South Morocco Market Area</a:t>
                </a:r>
                <a:endParaRPr sz="2400" dirty="0">
                  <a:solidFill>
                    <a:schemeClr val="bg1"/>
                  </a:solidFill>
                </a:endParaRPr>
              </a:p>
            </p:txBody>
          </p:sp>
          <p:sp>
            <p:nvSpPr>
              <p:cNvPr id="48" name="object 3">
                <a:extLst>
                  <a:ext uri="{FF2B5EF4-FFF2-40B4-BE49-F238E27FC236}">
                    <a16:creationId xmlns:a16="http://schemas.microsoft.com/office/drawing/2014/main" id="{5C8EE2AC-4E23-F847-909D-E5BE5A02FDCA}"/>
                  </a:ext>
                </a:extLst>
              </p:cNvPr>
              <p:cNvSpPr/>
              <p:nvPr/>
            </p:nvSpPr>
            <p:spPr>
              <a:xfrm>
                <a:off x="4432301" y="501650"/>
                <a:ext cx="5867398" cy="762000"/>
              </a:xfrm>
              <a:custGeom>
                <a:avLst/>
                <a:gdLst/>
                <a:ahLst/>
                <a:cxnLst/>
                <a:rect l="l" t="t" r="r" b="b"/>
                <a:pathLst>
                  <a:path w="3675379" h="701675">
                    <a:moveTo>
                      <a:pt x="0" y="0"/>
                    </a:moveTo>
                    <a:lnTo>
                      <a:pt x="3675354" y="0"/>
                    </a:lnTo>
                    <a:lnTo>
                      <a:pt x="3675354" y="701675"/>
                    </a:lnTo>
                    <a:lnTo>
                      <a:pt x="0" y="701675"/>
                    </a:lnTo>
                    <a:lnTo>
                      <a:pt x="0" y="0"/>
                    </a:lnTo>
                    <a:close/>
                  </a:path>
                </a:pathLst>
              </a:custGeom>
              <a:solidFill>
                <a:srgbClr val="477F24"/>
              </a:solidFill>
            </p:spPr>
            <p:txBody>
              <a:bodyPr wrap="square" lIns="0" tIns="0" rIns="0" bIns="144000" rtlCol="0" anchor="ctr" anchorCtr="0"/>
              <a:lstStyle/>
              <a:p>
                <a:pPr marL="36000" algn="ctr">
                  <a:lnSpc>
                    <a:spcPct val="150000"/>
                  </a:lnSpc>
                  <a:spcBef>
                    <a:spcPts val="1200"/>
                  </a:spcBef>
                </a:pPr>
                <a:r>
                  <a:rPr lang="en-GB" sz="2400" spc="-55" dirty="0">
                    <a:solidFill>
                      <a:schemeClr val="bg1"/>
                    </a:solidFill>
                  </a:rPr>
                  <a:t>Main Focus on Guelmin Oued Noun Region</a:t>
                </a:r>
                <a:endParaRPr sz="2400" dirty="0">
                  <a:solidFill>
                    <a:schemeClr val="bg1"/>
                  </a:solidFill>
                </a:endParaRPr>
              </a:p>
            </p:txBody>
          </p:sp>
        </p:grpSp>
      </p:grpSp>
      <p:grpSp>
        <p:nvGrpSpPr>
          <p:cNvPr id="8" name="Group 7">
            <a:extLst>
              <a:ext uri="{FF2B5EF4-FFF2-40B4-BE49-F238E27FC236}">
                <a16:creationId xmlns:a16="http://schemas.microsoft.com/office/drawing/2014/main" id="{D0B93E3A-E8AE-6E40-B0D3-9FFE61164D9F}"/>
              </a:ext>
            </a:extLst>
          </p:cNvPr>
          <p:cNvGrpSpPr/>
          <p:nvPr/>
        </p:nvGrpSpPr>
        <p:grpSpPr>
          <a:xfrm>
            <a:off x="393700" y="1339850"/>
            <a:ext cx="9906000" cy="5368398"/>
            <a:chOff x="393700" y="1339850"/>
            <a:chExt cx="9906000" cy="5368398"/>
          </a:xfrm>
        </p:grpSpPr>
        <p:pic>
          <p:nvPicPr>
            <p:cNvPr id="9" name="Pictur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93700" y="1339850"/>
              <a:ext cx="9906000" cy="5368398"/>
            </a:xfrm>
            <a:prstGeom prst="rect">
              <a:avLst/>
            </a:prstGeom>
            <a:ln w="12700"/>
          </p:spPr>
          <p:style>
            <a:lnRef idx="2">
              <a:schemeClr val="dk1"/>
            </a:lnRef>
            <a:fillRef idx="1">
              <a:schemeClr val="lt1"/>
            </a:fillRef>
            <a:effectRef idx="0">
              <a:schemeClr val="dk1"/>
            </a:effectRef>
            <a:fontRef idx="minor">
              <a:schemeClr val="dk1"/>
            </a:fontRef>
          </p:style>
        </p:pic>
        <p:pic>
          <p:nvPicPr>
            <p:cNvPr id="10" name="Picture 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523756" y="4387850"/>
              <a:ext cx="460744" cy="320040"/>
            </a:xfrm>
            <a:prstGeom prst="rect">
              <a:avLst/>
            </a:prstGeom>
          </p:spPr>
        </p:pic>
        <p:pic>
          <p:nvPicPr>
            <p:cNvPr id="11" name="Picture 1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71156" y="4677410"/>
              <a:ext cx="460744" cy="320040"/>
            </a:xfrm>
            <a:prstGeom prst="rect">
              <a:avLst/>
            </a:prstGeom>
          </p:spPr>
        </p:pic>
        <p:pic>
          <p:nvPicPr>
            <p:cNvPr id="12" name="Picture 11"/>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784407" y="6182783"/>
              <a:ext cx="598967" cy="330200"/>
            </a:xfrm>
            <a:prstGeom prst="rect">
              <a:avLst/>
            </a:prstGeom>
          </p:spPr>
        </p:pic>
        <p:pic>
          <p:nvPicPr>
            <p:cNvPr id="13" name="Picture 1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719533" y="2254250"/>
              <a:ext cx="598967" cy="330200"/>
            </a:xfrm>
            <a:prstGeom prst="rect">
              <a:avLst/>
            </a:prstGeom>
          </p:spPr>
        </p:pic>
        <p:sp>
          <p:nvSpPr>
            <p:cNvPr id="15" name="Oval 14"/>
            <p:cNvSpPr/>
            <p:nvPr/>
          </p:nvSpPr>
          <p:spPr>
            <a:xfrm>
              <a:off x="5615467" y="5607050"/>
              <a:ext cx="144000" cy="144000"/>
            </a:xfrm>
            <a:prstGeom prst="ellipse">
              <a:avLst/>
            </a:prstGeom>
            <a:solidFill>
              <a:srgbClr val="008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Oval 15"/>
            <p:cNvSpPr/>
            <p:nvPr/>
          </p:nvSpPr>
          <p:spPr>
            <a:xfrm>
              <a:off x="5461886" y="5683250"/>
              <a:ext cx="144000" cy="144000"/>
            </a:xfrm>
            <a:prstGeom prst="ellipse">
              <a:avLst/>
            </a:prstGeom>
            <a:solidFill>
              <a:srgbClr val="FF66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Oval 16"/>
            <p:cNvSpPr>
              <a:spLocks noChangeAspect="1"/>
            </p:cNvSpPr>
            <p:nvPr/>
          </p:nvSpPr>
          <p:spPr>
            <a:xfrm>
              <a:off x="800869" y="1568450"/>
              <a:ext cx="142867" cy="144000"/>
            </a:xfrm>
            <a:prstGeom prst="ellipse">
              <a:avLst/>
            </a:prstGeom>
            <a:solidFill>
              <a:srgbClr val="008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800444" y="1873250"/>
              <a:ext cx="144000" cy="144000"/>
            </a:xfrm>
            <a:prstGeom prst="ellipse">
              <a:avLst/>
            </a:prstGeom>
            <a:solidFill>
              <a:srgbClr val="FF66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extBox 18"/>
            <p:cNvSpPr txBox="1"/>
            <p:nvPr/>
          </p:nvSpPr>
          <p:spPr>
            <a:xfrm>
              <a:off x="1262026" y="1516200"/>
              <a:ext cx="4837814" cy="246221"/>
            </a:xfrm>
            <a:prstGeom prst="rect">
              <a:avLst/>
            </a:prstGeom>
            <a:noFill/>
          </p:spPr>
          <p:txBody>
            <a:bodyPr wrap="square" rtlCol="0">
              <a:spAutoFit/>
            </a:bodyPr>
            <a:lstStyle/>
            <a:p>
              <a:r>
                <a:rPr lang="en-US" sz="1000" b="1" dirty="0"/>
                <a:t>Cemos </a:t>
              </a:r>
              <a:r>
                <a:rPr lang="sv-SE" sz="1000" b="1" dirty="0"/>
                <a:t>Phase2 location</a:t>
              </a:r>
              <a:endParaRPr lang="en-US" sz="1000" dirty="0"/>
            </a:p>
          </p:txBody>
        </p:sp>
        <p:sp>
          <p:nvSpPr>
            <p:cNvPr id="20" name="TextBox 19"/>
            <p:cNvSpPr txBox="1"/>
            <p:nvPr/>
          </p:nvSpPr>
          <p:spPr>
            <a:xfrm>
              <a:off x="1262026" y="1822200"/>
              <a:ext cx="4684233" cy="246221"/>
            </a:xfrm>
            <a:prstGeom prst="rect">
              <a:avLst/>
            </a:prstGeom>
            <a:noFill/>
          </p:spPr>
          <p:txBody>
            <a:bodyPr wrap="square" rtlCol="0">
              <a:spAutoFit/>
            </a:bodyPr>
            <a:lstStyle/>
            <a:p>
              <a:r>
                <a:rPr lang="en-US" sz="1000" b="1" dirty="0"/>
                <a:t>Cemos Ciment (Tarfaya) </a:t>
              </a:r>
              <a:r>
                <a:rPr lang="mr-IN" sz="1000" dirty="0"/>
                <a:t>–</a:t>
              </a:r>
              <a:r>
                <a:rPr lang="en-US" sz="1000" dirty="0"/>
                <a:t> CCG1 0.27Mt</a:t>
              </a:r>
            </a:p>
          </p:txBody>
        </p:sp>
        <p:grpSp>
          <p:nvGrpSpPr>
            <p:cNvPr id="4" name="Group 3">
              <a:extLst>
                <a:ext uri="{FF2B5EF4-FFF2-40B4-BE49-F238E27FC236}">
                  <a16:creationId xmlns:a16="http://schemas.microsoft.com/office/drawing/2014/main" id="{8D1AF265-CE4E-B74D-9C51-FCA6DBB10967}"/>
                </a:ext>
              </a:extLst>
            </p:cNvPr>
            <p:cNvGrpSpPr/>
            <p:nvPr/>
          </p:nvGrpSpPr>
          <p:grpSpPr>
            <a:xfrm>
              <a:off x="624072" y="2711450"/>
              <a:ext cx="6627628" cy="400110"/>
              <a:chOff x="624072" y="2635250"/>
              <a:chExt cx="6627628" cy="400110"/>
            </a:xfrm>
          </p:grpSpPr>
          <p:pic>
            <p:nvPicPr>
              <p:cNvPr id="22" name="Picture 2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24072" y="2672020"/>
                <a:ext cx="460744" cy="326571"/>
              </a:xfrm>
              <a:prstGeom prst="rect">
                <a:avLst/>
              </a:prstGeom>
            </p:spPr>
          </p:pic>
          <p:sp>
            <p:nvSpPr>
              <p:cNvPr id="24" name="TextBox 23"/>
              <p:cNvSpPr txBox="1"/>
              <p:nvPr/>
            </p:nvSpPr>
            <p:spPr>
              <a:xfrm>
                <a:off x="1262026" y="2635250"/>
                <a:ext cx="5989674" cy="400110"/>
              </a:xfrm>
              <a:prstGeom prst="rect">
                <a:avLst/>
              </a:prstGeom>
              <a:noFill/>
            </p:spPr>
            <p:txBody>
              <a:bodyPr wrap="square" rtlCol="0" anchor="ctr" anchorCtr="0">
                <a:spAutoFit/>
              </a:bodyPr>
              <a:lstStyle/>
              <a:p>
                <a:r>
                  <a:rPr lang="en-US" sz="1000" b="1" dirty="0"/>
                  <a:t>Heidelberg (Germany) </a:t>
                </a:r>
                <a:r>
                  <a:rPr lang="sv-SE" sz="1000" dirty="0"/>
                  <a:t>- Agadir ICP 2.2Mt, Safi ICP 0.5Mt, Marrakesh ICP 1.4MT,  Jorf Lasfar CGU 0.45Mt + </a:t>
                </a:r>
                <a:r>
                  <a:rPr lang="sv-SE" sz="1000" dirty="0">
                    <a:solidFill>
                      <a:srgbClr val="262626"/>
                    </a:solidFill>
                  </a:rPr>
                  <a:t>Laayoune  CGU 0.5 Mt</a:t>
                </a:r>
                <a:endParaRPr lang="en-US" sz="1000" dirty="0">
                  <a:solidFill>
                    <a:srgbClr val="262626"/>
                  </a:solidFill>
                </a:endParaRPr>
              </a:p>
            </p:txBody>
          </p:sp>
        </p:grpSp>
        <p:grpSp>
          <p:nvGrpSpPr>
            <p:cNvPr id="6" name="Group 5">
              <a:extLst>
                <a:ext uri="{FF2B5EF4-FFF2-40B4-BE49-F238E27FC236}">
                  <a16:creationId xmlns:a16="http://schemas.microsoft.com/office/drawing/2014/main" id="{4ADB23CF-FF4B-604B-B170-E4968ADEF7E7}"/>
                </a:ext>
              </a:extLst>
            </p:cNvPr>
            <p:cNvGrpSpPr/>
            <p:nvPr/>
          </p:nvGrpSpPr>
          <p:grpSpPr>
            <a:xfrm>
              <a:off x="624072" y="3225740"/>
              <a:ext cx="6474047" cy="400110"/>
              <a:chOff x="624072" y="3095513"/>
              <a:chExt cx="6474047" cy="400110"/>
            </a:xfrm>
          </p:grpSpPr>
          <p:pic>
            <p:nvPicPr>
              <p:cNvPr id="21" name="Picture 20"/>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24072" y="3135548"/>
                <a:ext cx="460744" cy="320040"/>
              </a:xfrm>
              <a:prstGeom prst="rect">
                <a:avLst/>
              </a:prstGeom>
            </p:spPr>
          </p:pic>
          <p:sp>
            <p:nvSpPr>
              <p:cNvPr id="25" name="TextBox 24"/>
              <p:cNvSpPr txBox="1"/>
              <p:nvPr/>
            </p:nvSpPr>
            <p:spPr>
              <a:xfrm>
                <a:off x="1262026" y="3095513"/>
                <a:ext cx="5836093" cy="400110"/>
              </a:xfrm>
              <a:prstGeom prst="rect">
                <a:avLst/>
              </a:prstGeom>
              <a:noFill/>
            </p:spPr>
            <p:txBody>
              <a:bodyPr wrap="square" rtlCol="0" anchor="ctr" anchorCtr="0">
                <a:spAutoFit/>
              </a:bodyPr>
              <a:lstStyle/>
              <a:p>
                <a:r>
                  <a:rPr lang="en-US" sz="1000" b="1" dirty="0"/>
                  <a:t>Votorantim (Brazil)</a:t>
                </a:r>
                <a:r>
                  <a:rPr lang="en-US" sz="1000" dirty="0"/>
                  <a:t> </a:t>
                </a:r>
                <a:r>
                  <a:rPr lang="sv-SE" sz="1000" dirty="0"/>
                  <a:t>- </a:t>
                </a:r>
                <a:r>
                  <a:rPr lang="en-US" sz="1000" dirty="0"/>
                  <a:t>Tenerife CGU 0.25Mt and Gran Canaria CGU 0.25Mt + Rabat ICP 0.9Mt</a:t>
                </a:r>
                <a:r>
                  <a:rPr lang="en-US" sz="1000" dirty="0">
                    <a:solidFill>
                      <a:srgbClr val="0000FF"/>
                    </a:solidFill>
                  </a:rPr>
                  <a:t>.</a:t>
                </a:r>
                <a:r>
                  <a:rPr lang="en-US" sz="1000" b="1" dirty="0">
                    <a:solidFill>
                      <a:srgbClr val="262626"/>
                    </a:solidFill>
                  </a:rPr>
                  <a:t> </a:t>
                </a:r>
                <a:r>
                  <a:rPr lang="sv-SE" sz="1000" b="1" dirty="0">
                    <a:solidFill>
                      <a:srgbClr val="262626"/>
                    </a:solidFill>
                  </a:rPr>
                  <a:t>N</a:t>
                </a:r>
                <a:r>
                  <a:rPr lang="en-US" sz="1000" b="1" dirty="0">
                    <a:solidFill>
                      <a:srgbClr val="262626"/>
                    </a:solidFill>
                  </a:rPr>
                  <a:t>ot present in South Morocco. </a:t>
                </a:r>
              </a:p>
            </p:txBody>
          </p:sp>
        </p:grpSp>
        <p:grpSp>
          <p:nvGrpSpPr>
            <p:cNvPr id="5" name="Group 4">
              <a:extLst>
                <a:ext uri="{FF2B5EF4-FFF2-40B4-BE49-F238E27FC236}">
                  <a16:creationId xmlns:a16="http://schemas.microsoft.com/office/drawing/2014/main" id="{CB76283A-D3C2-6641-8F72-FA4CD9749ACB}"/>
                </a:ext>
              </a:extLst>
            </p:cNvPr>
            <p:cNvGrpSpPr/>
            <p:nvPr/>
          </p:nvGrpSpPr>
          <p:grpSpPr>
            <a:xfrm>
              <a:off x="624073" y="2178050"/>
              <a:ext cx="6474046" cy="400110"/>
              <a:chOff x="624073" y="2101850"/>
              <a:chExt cx="6474046" cy="400110"/>
            </a:xfrm>
          </p:grpSpPr>
          <p:pic>
            <p:nvPicPr>
              <p:cNvPr id="23" name="Picture 22"/>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24073" y="2149505"/>
                <a:ext cx="460743" cy="304800"/>
              </a:xfrm>
              <a:prstGeom prst="rect">
                <a:avLst/>
              </a:prstGeom>
            </p:spPr>
          </p:pic>
          <p:sp>
            <p:nvSpPr>
              <p:cNvPr id="26" name="TextBox 25"/>
              <p:cNvSpPr txBox="1"/>
              <p:nvPr/>
            </p:nvSpPr>
            <p:spPr>
              <a:xfrm>
                <a:off x="1262026" y="2101850"/>
                <a:ext cx="5836093" cy="400110"/>
              </a:xfrm>
              <a:prstGeom prst="rect">
                <a:avLst/>
              </a:prstGeom>
              <a:noFill/>
            </p:spPr>
            <p:txBody>
              <a:bodyPr wrap="square" rtlCol="0" anchor="ctr" anchorCtr="0">
                <a:spAutoFit/>
              </a:bodyPr>
              <a:lstStyle/>
              <a:p>
                <a:r>
                  <a:rPr lang="en-US" sz="1000" b="1" dirty="0"/>
                  <a:t>Lafarge Holcim</a:t>
                </a:r>
                <a:r>
                  <a:rPr lang="en-US" sz="1000" dirty="0"/>
                  <a:t> (</a:t>
                </a:r>
                <a:r>
                  <a:rPr lang="en-US" sz="1000" b="1" dirty="0"/>
                  <a:t>France) </a:t>
                </a:r>
                <a:r>
                  <a:rPr lang="mr-IN" sz="1000" dirty="0"/>
                  <a:t>–</a:t>
                </a:r>
                <a:r>
                  <a:rPr lang="en-US" sz="1000" dirty="0"/>
                  <a:t> Tetouan ICP 2Mt,  Meknes ICP 1.8Mt, Fez ICP 0.5Mt,  Oudja ICP 1.6Mt, Settat ICP 1.8Mt,Bouskoura ICP 2.6Mt,  Tanger CGU 1Mt, Nador CGU 0.4Mt, </a:t>
                </a:r>
                <a:r>
                  <a:rPr lang="en-US" sz="1000" dirty="0">
                    <a:solidFill>
                      <a:srgbClr val="262626"/>
                    </a:solidFill>
                  </a:rPr>
                  <a:t>Laayoune CGU launch 0.22Mt</a:t>
                </a:r>
              </a:p>
            </p:txBody>
          </p:sp>
        </p:grpSp>
        <p:cxnSp>
          <p:nvCxnSpPr>
            <p:cNvPr id="27" name="Straight Arrow Connector 26"/>
            <p:cNvCxnSpPr/>
            <p:nvPr/>
          </p:nvCxnSpPr>
          <p:spPr>
            <a:xfrm>
              <a:off x="4660900" y="5051332"/>
              <a:ext cx="955226" cy="631918"/>
            </a:xfrm>
            <a:prstGeom prst="straightConnector1">
              <a:avLst/>
            </a:prstGeom>
            <a:ln w="3175" cmpd="sng">
              <a:headEnd type="none"/>
              <a:tailEnd type="none"/>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V="1">
              <a:off x="5231514" y="6369050"/>
              <a:ext cx="537535" cy="228600"/>
            </a:xfrm>
            <a:prstGeom prst="straightConnector1">
              <a:avLst/>
            </a:prstGeom>
            <a:ln w="3175" cmpd="sng">
              <a:headEnd type="none"/>
              <a:tailEnd type="none"/>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4386816" y="6369050"/>
              <a:ext cx="691116" cy="228600"/>
            </a:xfrm>
            <a:prstGeom prst="straightConnector1">
              <a:avLst/>
            </a:prstGeom>
            <a:ln w="3175" cmpd="sng">
              <a:headEnd type="none"/>
              <a:tailEnd type="none"/>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flipH="1">
              <a:off x="2447556" y="4707890"/>
              <a:ext cx="307163" cy="990600"/>
            </a:xfrm>
            <a:prstGeom prst="straightConnector1">
              <a:avLst/>
            </a:prstGeom>
            <a:ln w="3175" cmpd="sng">
              <a:headEnd type="none"/>
              <a:tailEnd type="none"/>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1078909" y="4997450"/>
              <a:ext cx="76791" cy="228600"/>
            </a:xfrm>
            <a:prstGeom prst="straightConnector1">
              <a:avLst/>
            </a:prstGeom>
            <a:ln w="3175" cmpd="sng">
              <a:headEnd type="none"/>
              <a:tailEnd type="none"/>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a:off x="8303142" y="2482850"/>
              <a:ext cx="614326" cy="381000"/>
            </a:xfrm>
            <a:prstGeom prst="straightConnector1">
              <a:avLst/>
            </a:prstGeom>
            <a:ln w="3175" cmpd="sng">
              <a:headEnd type="none"/>
              <a:tailEnd type="none"/>
            </a:ln>
          </p:spPr>
          <p:style>
            <a:lnRef idx="2">
              <a:schemeClr val="accent1"/>
            </a:lnRef>
            <a:fillRef idx="0">
              <a:schemeClr val="accent1"/>
            </a:fillRef>
            <a:effectRef idx="1">
              <a:schemeClr val="accent1"/>
            </a:effectRef>
            <a:fontRef idx="minor">
              <a:schemeClr val="tx1"/>
            </a:fontRef>
          </p:style>
        </p:cxnSp>
        <p:pic>
          <p:nvPicPr>
            <p:cNvPr id="33" name="Picture 32"/>
            <p:cNvPicPr>
              <a:picLocks noChangeAspect="1"/>
            </p:cNvPicPr>
            <p:nvPr/>
          </p:nvPicPr>
          <p:blipFill>
            <a:blip r:embed="rId12"/>
            <a:stretch>
              <a:fillRect/>
            </a:stretch>
          </p:blipFill>
          <p:spPr>
            <a:xfrm>
              <a:off x="5077933" y="5911850"/>
              <a:ext cx="4684233" cy="224913"/>
            </a:xfrm>
            <a:prstGeom prst="rect">
              <a:avLst/>
            </a:prstGeom>
          </p:spPr>
        </p:pic>
        <p:pic>
          <p:nvPicPr>
            <p:cNvPr id="34" name="Picture 33"/>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5262821" y="4616450"/>
              <a:ext cx="998279" cy="745191"/>
            </a:xfrm>
            <a:prstGeom prst="rect">
              <a:avLst/>
            </a:prstGeom>
          </p:spPr>
        </p:pic>
        <p:pic>
          <p:nvPicPr>
            <p:cNvPr id="35" name="Picture 34"/>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4356100" y="4906171"/>
              <a:ext cx="767907" cy="243679"/>
            </a:xfrm>
            <a:prstGeom prst="rect">
              <a:avLst/>
            </a:prstGeom>
          </p:spPr>
        </p:pic>
        <p:grpSp>
          <p:nvGrpSpPr>
            <p:cNvPr id="7" name="Group 6">
              <a:extLst>
                <a:ext uri="{FF2B5EF4-FFF2-40B4-BE49-F238E27FC236}">
                  <a16:creationId xmlns:a16="http://schemas.microsoft.com/office/drawing/2014/main" id="{ABF5BE38-0BDB-3640-960F-D19AC6AF17E6}"/>
                </a:ext>
              </a:extLst>
            </p:cNvPr>
            <p:cNvGrpSpPr/>
            <p:nvPr/>
          </p:nvGrpSpPr>
          <p:grpSpPr>
            <a:xfrm>
              <a:off x="624072" y="3759140"/>
              <a:ext cx="6474047" cy="400110"/>
              <a:chOff x="624072" y="3625850"/>
              <a:chExt cx="6474047" cy="400110"/>
            </a:xfrm>
          </p:grpSpPr>
          <p:pic>
            <p:nvPicPr>
              <p:cNvPr id="36" name="Picture 35"/>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624072" y="3673505"/>
                <a:ext cx="460744" cy="304800"/>
              </a:xfrm>
              <a:prstGeom prst="rect">
                <a:avLst/>
              </a:prstGeom>
            </p:spPr>
          </p:pic>
          <p:sp>
            <p:nvSpPr>
              <p:cNvPr id="37" name="TextBox 36"/>
              <p:cNvSpPr txBox="1"/>
              <p:nvPr/>
            </p:nvSpPr>
            <p:spPr>
              <a:xfrm>
                <a:off x="1262026" y="3625850"/>
                <a:ext cx="5836093" cy="400110"/>
              </a:xfrm>
              <a:prstGeom prst="rect">
                <a:avLst/>
              </a:prstGeom>
              <a:noFill/>
            </p:spPr>
            <p:txBody>
              <a:bodyPr wrap="square" rtlCol="0" anchor="ctr" anchorCtr="0">
                <a:spAutoFit/>
              </a:bodyPr>
              <a:lstStyle/>
              <a:p>
                <a:r>
                  <a:rPr lang="en-US" sz="1000" b="1" dirty="0"/>
                  <a:t>Votorantim (Brazil)</a:t>
                </a:r>
                <a:r>
                  <a:rPr lang="en-US" sz="1000" dirty="0"/>
                  <a:t> </a:t>
                </a:r>
                <a:r>
                  <a:rPr lang="mr-IN" sz="1000" dirty="0"/>
                  <a:t>–</a:t>
                </a:r>
                <a:r>
                  <a:rPr lang="sv-SE" sz="1000" dirty="0"/>
                  <a:t> Casablanca </a:t>
                </a:r>
                <a:r>
                  <a:rPr lang="en-US" sz="1000" dirty="0"/>
                  <a:t>ICP 1.6Mt, Beni Mellal ICP 1.6t + Rabat ICP 0.9Mt. + 10 CGU plants in West &amp; Central Africa CIMAF with 0.35Mt </a:t>
                </a:r>
                <a:r>
                  <a:rPr lang="mr-IN" sz="1000" dirty="0"/>
                  <a:t>–</a:t>
                </a:r>
                <a:r>
                  <a:rPr lang="en-US" sz="1000" dirty="0"/>
                  <a:t> 1Mt range. </a:t>
                </a:r>
                <a:r>
                  <a:rPr lang="en-US" sz="1000" b="1" dirty="0">
                    <a:solidFill>
                      <a:srgbClr val="262626"/>
                    </a:solidFill>
                  </a:rPr>
                  <a:t> </a:t>
                </a:r>
                <a:r>
                  <a:rPr lang="sv-SE" sz="1000" b="1" dirty="0">
                    <a:solidFill>
                      <a:srgbClr val="262626"/>
                    </a:solidFill>
                  </a:rPr>
                  <a:t>N</a:t>
                </a:r>
                <a:r>
                  <a:rPr lang="en-US" sz="1000" b="1" dirty="0">
                    <a:solidFill>
                      <a:srgbClr val="262626"/>
                    </a:solidFill>
                  </a:rPr>
                  <a:t>ot present in South Morocco. </a:t>
                </a:r>
              </a:p>
            </p:txBody>
          </p:sp>
        </p:grpSp>
        <p:pic>
          <p:nvPicPr>
            <p:cNvPr id="38" name="Picture 37"/>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7995979" y="4692650"/>
              <a:ext cx="2235394" cy="2008931"/>
            </a:xfrm>
            <a:prstGeom prst="rect">
              <a:avLst/>
            </a:prstGeom>
          </p:spPr>
        </p:pic>
        <p:pic>
          <p:nvPicPr>
            <p:cNvPr id="14" name="Picture 13"/>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3817974" y="6172604"/>
              <a:ext cx="614326" cy="348846"/>
            </a:xfrm>
            <a:prstGeom prst="rect">
              <a:avLst/>
            </a:prstGeom>
          </p:spPr>
        </p:pic>
      </p:grpSp>
    </p:spTree>
    <p:extLst>
      <p:ext uri="{BB962C8B-B14F-4D97-AF65-F5344CB8AC3E}">
        <p14:creationId xmlns:p14="http://schemas.microsoft.com/office/powerpoint/2010/main" val="19789649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20836892">
            <a:off x="7427054" y="2833958"/>
            <a:ext cx="2272078" cy="2940050"/>
          </a:xfrm>
          <a:prstGeom prst="rect">
            <a:avLst/>
          </a:prstGeom>
        </p:spPr>
      </p:pic>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32700" y="1479417"/>
            <a:ext cx="2544044" cy="1460633"/>
          </a:xfrm>
          <a:prstGeom prst="rect">
            <a:avLst/>
          </a:prstGeom>
        </p:spPr>
      </p:pic>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51499" y="5149850"/>
            <a:ext cx="2743201" cy="1637128"/>
          </a:xfrm>
          <a:prstGeom prst="rect">
            <a:avLst/>
          </a:prstGeom>
        </p:spPr>
      </p:pic>
      <p:pic>
        <p:nvPicPr>
          <p:cNvPr id="13" name="Picture 1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737600" y="4768850"/>
            <a:ext cx="1485900" cy="1981200"/>
          </a:xfrm>
          <a:prstGeom prst="rect">
            <a:avLst/>
          </a:prstGeom>
        </p:spPr>
      </p:pic>
      <p:sp>
        <p:nvSpPr>
          <p:cNvPr id="14" name="TextBox 13"/>
          <p:cNvSpPr txBox="1"/>
          <p:nvPr/>
        </p:nvSpPr>
        <p:spPr>
          <a:xfrm>
            <a:off x="317500" y="1339850"/>
            <a:ext cx="6631942" cy="4347831"/>
          </a:xfrm>
          <a:prstGeom prst="rect">
            <a:avLst/>
          </a:prstGeom>
          <a:noFill/>
        </p:spPr>
        <p:txBody>
          <a:bodyPr wrap="square" lIns="99542" tIns="49771" rIns="99542" bIns="49771" rtlCol="0">
            <a:spAutoFit/>
          </a:bodyPr>
          <a:lstStyle/>
          <a:p>
            <a:pPr marL="185738" indent="-185738" algn="just">
              <a:buFont typeface="Arial" panose="020B0604020202020204" pitchFamily="34" charset="0"/>
              <a:buChar char="•"/>
            </a:pPr>
            <a:endParaRPr lang="sv-SE" sz="1500" b="1" dirty="0">
              <a:solidFill>
                <a:srgbClr val="669900"/>
              </a:solidFill>
            </a:endParaRPr>
          </a:p>
          <a:p>
            <a:pPr marL="185738" indent="-185738" algn="just">
              <a:buFont typeface="Arial" panose="020B0604020202020204" pitchFamily="34" charset="0"/>
              <a:buChar char="•"/>
            </a:pPr>
            <a:r>
              <a:rPr lang="en-GB" sz="1500" b="1" dirty="0">
                <a:solidFill>
                  <a:srgbClr val="008000"/>
                </a:solidFill>
              </a:rPr>
              <a:t>Cemos Group Plc</a:t>
            </a:r>
            <a:r>
              <a:rPr lang="sv-SE" sz="1600" dirty="0"/>
              <a:t> – I</a:t>
            </a:r>
            <a:r>
              <a:rPr lang="sv-SE" sz="1500" dirty="0"/>
              <a:t>nvolved in South Morocco for more than 4 years with MOU on Tarfaya oil shale with ONHYM (Office National de Hydrocarbon et Mines) and in preparing CCG1 plant launch</a:t>
            </a:r>
          </a:p>
          <a:p>
            <a:pPr marL="185738" indent="-185738" algn="just"/>
            <a:endParaRPr lang="sv-SE" sz="1500" b="1" dirty="0">
              <a:solidFill>
                <a:srgbClr val="669900"/>
              </a:solidFill>
            </a:endParaRPr>
          </a:p>
          <a:p>
            <a:pPr marL="185738" indent="-185738" algn="just">
              <a:buFont typeface="Arial" panose="020B0604020202020204" pitchFamily="34" charset="0"/>
              <a:buChar char="•"/>
            </a:pPr>
            <a:r>
              <a:rPr lang="en-GB" sz="1500" b="1" dirty="0">
                <a:solidFill>
                  <a:srgbClr val="008000"/>
                </a:solidFill>
              </a:rPr>
              <a:t>CRI Government Main Licenses and Project Approvals</a:t>
            </a:r>
            <a:r>
              <a:rPr lang="sv-SE" sz="1600" dirty="0"/>
              <a:t> – </a:t>
            </a:r>
            <a:r>
              <a:rPr lang="en-GB" sz="1500" dirty="0"/>
              <a:t>Centre Regionale d’Investments has approved cement production and project licenses for Cemos Ciment S.A. in 2017, with confirmations by all relevant ministries in Morocco</a:t>
            </a:r>
          </a:p>
          <a:p>
            <a:pPr marL="185738" indent="-185738" algn="just"/>
            <a:endParaRPr lang="en-GB" sz="1500" dirty="0"/>
          </a:p>
          <a:p>
            <a:pPr marL="185738" indent="-185738" algn="just">
              <a:buFont typeface="Arial" panose="020B0604020202020204" pitchFamily="34" charset="0"/>
              <a:buChar char="•"/>
            </a:pPr>
            <a:r>
              <a:rPr lang="en-GB" sz="1500" b="1" dirty="0">
                <a:solidFill>
                  <a:srgbClr val="008000"/>
                </a:solidFill>
              </a:rPr>
              <a:t>Conditional Land Purchase</a:t>
            </a:r>
            <a:r>
              <a:rPr lang="sv-SE" sz="1600" dirty="0"/>
              <a:t> – </a:t>
            </a:r>
            <a:r>
              <a:rPr lang="en-GB" sz="1500" dirty="0"/>
              <a:t>Cemos Ciment completed the land acquisiton in June 2017 for an 51,760 m2 Cement Production Site in Tarfaya</a:t>
            </a:r>
          </a:p>
          <a:p>
            <a:pPr marL="185738" indent="-185738" algn="just"/>
            <a:endParaRPr lang="en-GB" sz="1500" b="1" dirty="0">
              <a:solidFill>
                <a:srgbClr val="669900"/>
              </a:solidFill>
            </a:endParaRPr>
          </a:p>
          <a:p>
            <a:pPr marL="185738" indent="-185738" algn="just">
              <a:buFont typeface="Arial" panose="020B0604020202020204" pitchFamily="34" charset="0"/>
              <a:buChar char="•"/>
            </a:pPr>
            <a:r>
              <a:rPr lang="en-GB" sz="1500" b="1" dirty="0">
                <a:solidFill>
                  <a:srgbClr val="008000"/>
                </a:solidFill>
              </a:rPr>
              <a:t>Construction Permit </a:t>
            </a:r>
            <a:r>
              <a:rPr lang="sv-SE" sz="1600" dirty="0"/>
              <a:t> – O</a:t>
            </a:r>
            <a:r>
              <a:rPr lang="en-GB" sz="1500" dirty="0"/>
              <a:t>btained in September 2017 by Tarfaya / Tah authorities</a:t>
            </a:r>
          </a:p>
          <a:p>
            <a:pPr marL="185738" indent="-185738" algn="just"/>
            <a:endParaRPr lang="en-GB" sz="1500" b="1" dirty="0">
              <a:solidFill>
                <a:srgbClr val="669900"/>
              </a:solidFill>
            </a:endParaRPr>
          </a:p>
          <a:p>
            <a:pPr marL="185738" indent="-185738" algn="just">
              <a:buFont typeface="Arial" panose="020B0604020202020204" pitchFamily="34" charset="0"/>
              <a:buChar char="•"/>
            </a:pPr>
            <a:r>
              <a:rPr lang="en-GB" sz="1500" b="1" dirty="0">
                <a:solidFill>
                  <a:srgbClr val="008000"/>
                </a:solidFill>
              </a:rPr>
              <a:t>Electricity Supply</a:t>
            </a:r>
            <a:r>
              <a:rPr lang="sv-SE" sz="1600" dirty="0"/>
              <a:t> – E</a:t>
            </a:r>
            <a:r>
              <a:rPr lang="en-GB" sz="1500" dirty="0"/>
              <a:t>lectricity supply agreement signed with ONEE (Office National d’Electricitee et Eau) in 2017</a:t>
            </a:r>
          </a:p>
          <a:p>
            <a:pPr marL="185738" indent="-185738" algn="just">
              <a:buFont typeface="Arial" panose="020B0604020202020204" pitchFamily="34" charset="0"/>
              <a:buChar char="•"/>
            </a:pPr>
            <a:endParaRPr lang="en-GB" sz="1500" b="1" dirty="0">
              <a:solidFill>
                <a:srgbClr val="008000"/>
              </a:solidFill>
            </a:endParaRPr>
          </a:p>
          <a:p>
            <a:pPr marL="185738" indent="-185738" algn="just">
              <a:buFont typeface="Arial" panose="020B0604020202020204" pitchFamily="34" charset="0"/>
              <a:buChar char="•"/>
            </a:pPr>
            <a:r>
              <a:rPr lang="en-GB" sz="1500" b="1" dirty="0">
                <a:solidFill>
                  <a:srgbClr val="008000"/>
                </a:solidFill>
              </a:rPr>
              <a:t>Environmental Permit</a:t>
            </a:r>
            <a:r>
              <a:rPr lang="sv-SE" sz="1600" dirty="0"/>
              <a:t> – P</a:t>
            </a:r>
            <a:r>
              <a:rPr lang="en-GB" sz="1500" dirty="0"/>
              <a:t>ending completion by YE 2017</a:t>
            </a:r>
          </a:p>
        </p:txBody>
      </p:sp>
      <p:grpSp>
        <p:nvGrpSpPr>
          <p:cNvPr id="15" name="Group 14">
            <a:extLst>
              <a:ext uri="{FF2B5EF4-FFF2-40B4-BE49-F238E27FC236}">
                <a16:creationId xmlns:a16="http://schemas.microsoft.com/office/drawing/2014/main" id="{E2BFCDD0-EBA3-7D46-B793-4814607C2C96}"/>
              </a:ext>
            </a:extLst>
          </p:cNvPr>
          <p:cNvGrpSpPr/>
          <p:nvPr/>
        </p:nvGrpSpPr>
        <p:grpSpPr>
          <a:xfrm>
            <a:off x="0" y="6775200"/>
            <a:ext cx="10693400" cy="785926"/>
            <a:chOff x="0" y="6856824"/>
            <a:chExt cx="10693400" cy="785926"/>
          </a:xfrm>
        </p:grpSpPr>
        <p:pic>
          <p:nvPicPr>
            <p:cNvPr id="16" name="Picture 15" descr="cid:A2DD92C4-31E2-4BA3-A926-80BD0E8FDD82@lan">
              <a:extLst>
                <a:ext uri="{FF2B5EF4-FFF2-40B4-BE49-F238E27FC236}">
                  <a16:creationId xmlns:a16="http://schemas.microsoft.com/office/drawing/2014/main" id="{01F2C24A-780E-2C44-A53C-59259EB68F1F}"/>
                </a:ext>
              </a:extLst>
            </p:cNvPr>
            <p:cNvPicPr/>
            <p:nvPr/>
          </p:nvPicPr>
          <p:blipFill>
            <a:blip r:embed="rId6" r:link="rId7" cstate="email">
              <a:extLst>
                <a:ext uri="{28A0092B-C50C-407E-A947-70E740481C1C}">
                  <a14:useLocalDpi xmlns:a14="http://schemas.microsoft.com/office/drawing/2010/main"/>
                </a:ext>
              </a:extLst>
            </a:blip>
            <a:srcRect/>
            <a:stretch>
              <a:fillRect/>
            </a:stretch>
          </p:blipFill>
          <p:spPr bwMode="auto">
            <a:xfrm>
              <a:off x="0" y="6856824"/>
              <a:ext cx="10693400" cy="785926"/>
            </a:xfrm>
            <a:prstGeom prst="rect">
              <a:avLst/>
            </a:prstGeom>
            <a:noFill/>
            <a:ln>
              <a:noFill/>
            </a:ln>
          </p:spPr>
        </p:pic>
        <p:pic>
          <p:nvPicPr>
            <p:cNvPr id="17" name="Picture 16">
              <a:extLst>
                <a:ext uri="{FF2B5EF4-FFF2-40B4-BE49-F238E27FC236}">
                  <a16:creationId xmlns:a16="http://schemas.microsoft.com/office/drawing/2014/main" id="{C02D1809-0FAC-7847-AC9A-BCE3609484F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719682" y="7032865"/>
              <a:ext cx="1549918" cy="495648"/>
            </a:xfrm>
            <a:prstGeom prst="rect">
              <a:avLst/>
            </a:prstGeom>
          </p:spPr>
        </p:pic>
        <p:sp>
          <p:nvSpPr>
            <p:cNvPr id="18" name="Rectangle 17">
              <a:extLst>
                <a:ext uri="{FF2B5EF4-FFF2-40B4-BE49-F238E27FC236}">
                  <a16:creationId xmlns:a16="http://schemas.microsoft.com/office/drawing/2014/main" id="{8F2CFC55-67C6-D046-A51F-FA8A68BD6BC3}"/>
                </a:ext>
              </a:extLst>
            </p:cNvPr>
            <p:cNvSpPr/>
            <p:nvPr/>
          </p:nvSpPr>
          <p:spPr>
            <a:xfrm>
              <a:off x="8719682" y="7032865"/>
              <a:ext cx="1580018" cy="495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9">
              <a:extLst>
                <a:ext uri="{FF2B5EF4-FFF2-40B4-BE49-F238E27FC236}">
                  <a16:creationId xmlns:a16="http://schemas.microsoft.com/office/drawing/2014/main" id="{63240343-AF0B-5F4A-972A-0DD998C033D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820000" y="7137981"/>
              <a:ext cx="1724055" cy="360000"/>
            </a:xfrm>
            <a:prstGeom prst="rect">
              <a:avLst/>
            </a:prstGeom>
          </p:spPr>
        </p:pic>
      </p:grpSp>
      <p:grpSp>
        <p:nvGrpSpPr>
          <p:cNvPr id="20" name="Group 19">
            <a:extLst>
              <a:ext uri="{FF2B5EF4-FFF2-40B4-BE49-F238E27FC236}">
                <a16:creationId xmlns:a16="http://schemas.microsoft.com/office/drawing/2014/main" id="{E7BBD707-007B-5D4F-B579-51A73CD4DC10}"/>
              </a:ext>
            </a:extLst>
          </p:cNvPr>
          <p:cNvGrpSpPr/>
          <p:nvPr/>
        </p:nvGrpSpPr>
        <p:grpSpPr>
          <a:xfrm>
            <a:off x="393699" y="349250"/>
            <a:ext cx="9906001" cy="914400"/>
            <a:chOff x="393699" y="349250"/>
            <a:chExt cx="9906001" cy="914400"/>
          </a:xfrm>
        </p:grpSpPr>
        <p:sp>
          <p:nvSpPr>
            <p:cNvPr id="21" name="Rectangle 20">
              <a:extLst>
                <a:ext uri="{FF2B5EF4-FFF2-40B4-BE49-F238E27FC236}">
                  <a16:creationId xmlns:a16="http://schemas.microsoft.com/office/drawing/2014/main" id="{B38C3A2B-9FAC-934B-BC9F-385913F96CB7}"/>
                </a:ext>
              </a:extLst>
            </p:cNvPr>
            <p:cNvSpPr/>
            <p:nvPr/>
          </p:nvSpPr>
          <p:spPr>
            <a:xfrm>
              <a:off x="393700" y="349250"/>
              <a:ext cx="9906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21">
              <a:extLst>
                <a:ext uri="{FF2B5EF4-FFF2-40B4-BE49-F238E27FC236}">
                  <a16:creationId xmlns:a16="http://schemas.microsoft.com/office/drawing/2014/main" id="{228E4EA0-706F-D147-8F52-6BCC6EF140C1}"/>
                </a:ext>
              </a:extLst>
            </p:cNvPr>
            <p:cNvGrpSpPr/>
            <p:nvPr/>
          </p:nvGrpSpPr>
          <p:grpSpPr>
            <a:xfrm>
              <a:off x="393699" y="349250"/>
              <a:ext cx="9906000" cy="762000"/>
              <a:chOff x="393699" y="501650"/>
              <a:chExt cx="9906000" cy="762000"/>
            </a:xfrm>
          </p:grpSpPr>
          <p:sp>
            <p:nvSpPr>
              <p:cNvPr id="23" name="object 3">
                <a:extLst>
                  <a:ext uri="{FF2B5EF4-FFF2-40B4-BE49-F238E27FC236}">
                    <a16:creationId xmlns:a16="http://schemas.microsoft.com/office/drawing/2014/main" id="{F4201A4D-083D-194F-8136-093DABF7649B}"/>
                  </a:ext>
                </a:extLst>
              </p:cNvPr>
              <p:cNvSpPr/>
              <p:nvPr/>
            </p:nvSpPr>
            <p:spPr>
              <a:xfrm>
                <a:off x="393699" y="501650"/>
                <a:ext cx="4038601" cy="762000"/>
              </a:xfrm>
              <a:custGeom>
                <a:avLst/>
                <a:gdLst/>
                <a:ahLst/>
                <a:cxnLst/>
                <a:rect l="l" t="t" r="r" b="b"/>
                <a:pathLst>
                  <a:path w="3675379" h="701675">
                    <a:moveTo>
                      <a:pt x="0" y="0"/>
                    </a:moveTo>
                    <a:lnTo>
                      <a:pt x="3675354" y="0"/>
                    </a:lnTo>
                    <a:lnTo>
                      <a:pt x="3675354" y="701675"/>
                    </a:lnTo>
                    <a:lnTo>
                      <a:pt x="0" y="701675"/>
                    </a:lnTo>
                    <a:lnTo>
                      <a:pt x="0" y="0"/>
                    </a:lnTo>
                    <a:close/>
                  </a:path>
                </a:pathLst>
              </a:custGeom>
              <a:solidFill>
                <a:srgbClr val="002060"/>
              </a:solidFill>
            </p:spPr>
            <p:txBody>
              <a:bodyPr wrap="square" lIns="0" tIns="0" rIns="0" bIns="144000" rtlCol="0" anchor="ctr" anchorCtr="0"/>
              <a:lstStyle/>
              <a:p>
                <a:pPr marL="36000" algn="ctr">
                  <a:lnSpc>
                    <a:spcPct val="150000"/>
                  </a:lnSpc>
                  <a:spcBef>
                    <a:spcPts val="1200"/>
                  </a:spcBef>
                </a:pPr>
                <a:r>
                  <a:rPr lang="en-GB" sz="2400" spc="-55" dirty="0">
                    <a:solidFill>
                      <a:schemeClr val="bg1"/>
                    </a:solidFill>
                  </a:rPr>
                  <a:t>Tarfaya Licensing</a:t>
                </a:r>
                <a:endParaRPr sz="2400" dirty="0">
                  <a:solidFill>
                    <a:schemeClr val="bg1"/>
                  </a:solidFill>
                </a:endParaRPr>
              </a:p>
            </p:txBody>
          </p:sp>
          <p:sp>
            <p:nvSpPr>
              <p:cNvPr id="24" name="object 3">
                <a:extLst>
                  <a:ext uri="{FF2B5EF4-FFF2-40B4-BE49-F238E27FC236}">
                    <a16:creationId xmlns:a16="http://schemas.microsoft.com/office/drawing/2014/main" id="{AD34F859-089B-E846-8D8E-F41B75440137}"/>
                  </a:ext>
                </a:extLst>
              </p:cNvPr>
              <p:cNvSpPr/>
              <p:nvPr/>
            </p:nvSpPr>
            <p:spPr>
              <a:xfrm>
                <a:off x="4432301" y="501650"/>
                <a:ext cx="5867398" cy="762000"/>
              </a:xfrm>
              <a:custGeom>
                <a:avLst/>
                <a:gdLst/>
                <a:ahLst/>
                <a:cxnLst/>
                <a:rect l="l" t="t" r="r" b="b"/>
                <a:pathLst>
                  <a:path w="3675379" h="701675">
                    <a:moveTo>
                      <a:pt x="0" y="0"/>
                    </a:moveTo>
                    <a:lnTo>
                      <a:pt x="3675354" y="0"/>
                    </a:lnTo>
                    <a:lnTo>
                      <a:pt x="3675354" y="701675"/>
                    </a:lnTo>
                    <a:lnTo>
                      <a:pt x="0" y="701675"/>
                    </a:lnTo>
                    <a:lnTo>
                      <a:pt x="0" y="0"/>
                    </a:lnTo>
                    <a:close/>
                  </a:path>
                </a:pathLst>
              </a:custGeom>
              <a:solidFill>
                <a:srgbClr val="477F24"/>
              </a:solidFill>
            </p:spPr>
            <p:txBody>
              <a:bodyPr wrap="square" lIns="0" tIns="0" rIns="0" bIns="144000" rtlCol="0" anchor="ctr" anchorCtr="0"/>
              <a:lstStyle/>
              <a:p>
                <a:pPr marL="36000" algn="ctr">
                  <a:lnSpc>
                    <a:spcPct val="150000"/>
                  </a:lnSpc>
                  <a:spcBef>
                    <a:spcPts val="1200"/>
                  </a:spcBef>
                </a:pPr>
                <a:r>
                  <a:rPr lang="en-GB" sz="2400" spc="-55" dirty="0">
                    <a:solidFill>
                      <a:schemeClr val="bg1"/>
                    </a:solidFill>
                  </a:rPr>
                  <a:t>All Key Licenses Received</a:t>
                </a:r>
                <a:endParaRPr sz="2400" dirty="0">
                  <a:solidFill>
                    <a:schemeClr val="bg1"/>
                  </a:solidFill>
                </a:endParaRPr>
              </a:p>
            </p:txBody>
          </p:sp>
        </p:grpSp>
      </p:grpSp>
    </p:spTree>
    <p:extLst>
      <p:ext uri="{BB962C8B-B14F-4D97-AF65-F5344CB8AC3E}">
        <p14:creationId xmlns:p14="http://schemas.microsoft.com/office/powerpoint/2010/main" val="24898851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F6D83AC-5265-BC4A-860B-C81F2AC0EB78}"/>
              </a:ext>
            </a:extLst>
          </p:cNvPr>
          <p:cNvGrpSpPr>
            <a:grpSpLocks noChangeAspect="1"/>
          </p:cNvGrpSpPr>
          <p:nvPr/>
        </p:nvGrpSpPr>
        <p:grpSpPr>
          <a:xfrm>
            <a:off x="7272000" y="1471238"/>
            <a:ext cx="2826613" cy="4104000"/>
            <a:chOff x="7099300" y="1471238"/>
            <a:chExt cx="3110931" cy="4516812"/>
          </a:xfrm>
        </p:grpSpPr>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20932934">
              <a:off x="7163413" y="1471238"/>
              <a:ext cx="2472007" cy="3276600"/>
            </a:xfrm>
            <a:prstGeom prst="rect">
              <a:avLst/>
            </a:prstGeom>
          </p:spPr>
        </p:pic>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51900" y="4483588"/>
              <a:ext cx="1066800" cy="1504462"/>
            </a:xfrm>
            <a:prstGeom prst="rect">
              <a:avLst/>
            </a:prstGeom>
          </p:spPr>
        </p:pic>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889293">
              <a:off x="8696242" y="2412929"/>
              <a:ext cx="1513989" cy="2101850"/>
            </a:xfrm>
            <a:prstGeom prst="rect">
              <a:avLst/>
            </a:prstGeom>
          </p:spPr>
        </p:pic>
        <p:pic>
          <p:nvPicPr>
            <p:cNvPr id="13" name="Picture 1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99300" y="3473450"/>
              <a:ext cx="1780928" cy="2514600"/>
            </a:xfrm>
            <a:prstGeom prst="rect">
              <a:avLst/>
            </a:prstGeom>
          </p:spPr>
        </p:pic>
      </p:grpSp>
      <p:sp>
        <p:nvSpPr>
          <p:cNvPr id="14" name="TextBox 13"/>
          <p:cNvSpPr txBox="1"/>
          <p:nvPr/>
        </p:nvSpPr>
        <p:spPr>
          <a:xfrm>
            <a:off x="317500" y="1471238"/>
            <a:ext cx="6934200" cy="3101336"/>
          </a:xfrm>
          <a:prstGeom prst="rect">
            <a:avLst/>
          </a:prstGeom>
          <a:noFill/>
        </p:spPr>
        <p:txBody>
          <a:bodyPr wrap="square" lIns="99542" tIns="49771" rIns="99542" bIns="49771" rtlCol="0">
            <a:spAutoFit/>
          </a:bodyPr>
          <a:lstStyle/>
          <a:p>
            <a:pPr marL="185738" indent="-185738" algn="just">
              <a:buFont typeface="Arial" panose="020B0604020202020204" pitchFamily="34" charset="0"/>
              <a:buChar char="•"/>
            </a:pPr>
            <a:r>
              <a:rPr lang="en-GB" sz="1500" b="1" dirty="0">
                <a:solidFill>
                  <a:srgbClr val="008000"/>
                </a:solidFill>
              </a:rPr>
              <a:t>Cemos Ciment Production launch</a:t>
            </a:r>
            <a:r>
              <a:rPr lang="sv-SE" sz="1500" dirty="0"/>
              <a:t> – All suppliers confirmed with fixed offers</a:t>
            </a:r>
          </a:p>
          <a:p>
            <a:pPr marL="185738" indent="-185738" algn="just">
              <a:buFont typeface="Arial" panose="020B0604020202020204" pitchFamily="34" charset="0"/>
              <a:buChar char="•"/>
            </a:pPr>
            <a:endParaRPr lang="sv-SE" sz="1500" b="1" dirty="0">
              <a:solidFill>
                <a:srgbClr val="669900"/>
              </a:solidFill>
            </a:endParaRPr>
          </a:p>
          <a:p>
            <a:pPr marL="185738" indent="-185738" algn="just">
              <a:buFont typeface="Arial" panose="020B0604020202020204" pitchFamily="34" charset="0"/>
              <a:buChar char="•"/>
            </a:pPr>
            <a:r>
              <a:rPr lang="en-GB" sz="1500" b="1" dirty="0">
                <a:solidFill>
                  <a:srgbClr val="008000"/>
                </a:solidFill>
              </a:rPr>
              <a:t>Clinker</a:t>
            </a:r>
            <a:r>
              <a:rPr lang="sv-SE" sz="1500" dirty="0"/>
              <a:t> – </a:t>
            </a:r>
            <a:r>
              <a:rPr lang="en-GB" sz="1500" dirty="0"/>
              <a:t>CIMPOR, Faro, Portugal (Faro</a:t>
            </a:r>
            <a:r>
              <a:rPr lang="sv-SE" sz="1500" dirty="0"/>
              <a:t> – </a:t>
            </a:r>
            <a:r>
              <a:rPr lang="en-GB" sz="1500" dirty="0"/>
              <a:t>Tarfaya or Laayoune Port 2 x day shipping)</a:t>
            </a:r>
          </a:p>
          <a:p>
            <a:pPr marL="185738" indent="-185738" algn="just"/>
            <a:endParaRPr lang="en-GB" sz="1500" dirty="0"/>
          </a:p>
          <a:p>
            <a:pPr marL="185738" indent="-185738" algn="just">
              <a:buFont typeface="Arial" panose="020B0604020202020204" pitchFamily="34" charset="0"/>
              <a:buChar char="•"/>
            </a:pPr>
            <a:r>
              <a:rPr lang="en-GB" sz="1500" b="1" dirty="0">
                <a:solidFill>
                  <a:srgbClr val="008000"/>
                </a:solidFill>
              </a:rPr>
              <a:t>Limestone</a:t>
            </a:r>
            <a:r>
              <a:rPr lang="sv-SE" sz="1500" dirty="0"/>
              <a:t> – </a:t>
            </a:r>
            <a:r>
              <a:rPr lang="en-GB" sz="1500" dirty="0"/>
              <a:t>LAMIGRAT, Tarfaya, Morocco (€ 7 / t) delivery to plant</a:t>
            </a:r>
          </a:p>
          <a:p>
            <a:pPr marL="185738" indent="-185738" algn="just">
              <a:buFont typeface="Arial" panose="020B0604020202020204" pitchFamily="34" charset="0"/>
              <a:buChar char="•"/>
            </a:pPr>
            <a:endParaRPr lang="en-GB" sz="1500" b="1" dirty="0">
              <a:solidFill>
                <a:srgbClr val="669900"/>
              </a:solidFill>
            </a:endParaRPr>
          </a:p>
          <a:p>
            <a:pPr marL="185738" indent="-185738" algn="just">
              <a:buFont typeface="Arial" panose="020B0604020202020204" pitchFamily="34" charset="0"/>
              <a:buChar char="•"/>
            </a:pPr>
            <a:r>
              <a:rPr lang="en-GB" sz="1500" b="1" dirty="0">
                <a:solidFill>
                  <a:srgbClr val="008000"/>
                </a:solidFill>
              </a:rPr>
              <a:t>Gypsum</a:t>
            </a:r>
            <a:r>
              <a:rPr lang="sv-SE" sz="1500" dirty="0"/>
              <a:t> – </a:t>
            </a:r>
            <a:r>
              <a:rPr lang="en-GB" sz="1500" dirty="0"/>
              <a:t>CMPE, Safi</a:t>
            </a:r>
            <a:r>
              <a:rPr lang="sv-SE" sz="1500" dirty="0"/>
              <a:t>,</a:t>
            </a:r>
            <a:r>
              <a:rPr lang="en-GB" sz="1500" dirty="0"/>
              <a:t> Morocco (€32 / ton) delivery to plant</a:t>
            </a:r>
          </a:p>
          <a:p>
            <a:pPr marL="185738" indent="-185738" algn="just">
              <a:buFont typeface="Arial" panose="020B0604020202020204" pitchFamily="34" charset="0"/>
              <a:buChar char="•"/>
            </a:pPr>
            <a:endParaRPr lang="en-GB" sz="1500" b="1" dirty="0">
              <a:solidFill>
                <a:srgbClr val="669900"/>
              </a:solidFill>
            </a:endParaRPr>
          </a:p>
          <a:p>
            <a:pPr marL="185738" indent="-185738" algn="just">
              <a:buFont typeface="Arial" panose="020B0604020202020204" pitchFamily="34" charset="0"/>
              <a:buChar char="•"/>
            </a:pPr>
            <a:r>
              <a:rPr lang="en-GB" sz="1500" b="1" dirty="0">
                <a:solidFill>
                  <a:srgbClr val="008000"/>
                </a:solidFill>
              </a:rPr>
              <a:t>Cement bags</a:t>
            </a:r>
            <a:r>
              <a:rPr lang="sv-SE" sz="1500" dirty="0"/>
              <a:t> – </a:t>
            </a:r>
            <a:r>
              <a:rPr lang="en-GB" sz="1500" dirty="0"/>
              <a:t>COCHEPA, Casablanca </a:t>
            </a:r>
            <a:r>
              <a:rPr lang="mr-IN" sz="1500" dirty="0"/>
              <a:t>–</a:t>
            </a:r>
            <a:r>
              <a:rPr lang="en-GB" sz="1500" dirty="0"/>
              <a:t> Morocco (€0.15 per bag) delivery to plant</a:t>
            </a:r>
          </a:p>
          <a:p>
            <a:pPr marL="185738" indent="-185738" algn="just">
              <a:buFont typeface="Arial" panose="020B0604020202020204" pitchFamily="34" charset="0"/>
              <a:buChar char="•"/>
            </a:pPr>
            <a:endParaRPr lang="en-GB" sz="1500" b="1" dirty="0">
              <a:solidFill>
                <a:srgbClr val="669900"/>
              </a:solidFill>
            </a:endParaRPr>
          </a:p>
          <a:p>
            <a:pPr marL="185738" indent="-185738" algn="just">
              <a:buFont typeface="Arial" panose="020B0604020202020204" pitchFamily="34" charset="0"/>
              <a:buChar char="•"/>
            </a:pPr>
            <a:r>
              <a:rPr lang="en-GB" sz="1500" b="1" dirty="0">
                <a:solidFill>
                  <a:srgbClr val="008000"/>
                </a:solidFill>
              </a:rPr>
              <a:t>Electricity</a:t>
            </a:r>
            <a:r>
              <a:rPr lang="sv-SE" sz="1500" dirty="0"/>
              <a:t> – </a:t>
            </a:r>
            <a:r>
              <a:rPr lang="en-GB" sz="1500" dirty="0"/>
              <a:t>ONEE, Tarfaya (€0.09 / kwh) Connection 100% to plant</a:t>
            </a:r>
          </a:p>
          <a:p>
            <a:pPr marL="185738" indent="-185738" algn="just">
              <a:buFont typeface="Arial" panose="020B0604020202020204" pitchFamily="34" charset="0"/>
              <a:buChar char="•"/>
            </a:pPr>
            <a:endParaRPr lang="en-GB" sz="1500" b="1" dirty="0">
              <a:solidFill>
                <a:srgbClr val="669900"/>
              </a:solidFill>
            </a:endParaRPr>
          </a:p>
          <a:p>
            <a:pPr marL="185738" indent="-185738" algn="just">
              <a:buFont typeface="Arial" panose="020B0604020202020204" pitchFamily="34" charset="0"/>
              <a:buChar char="•"/>
            </a:pPr>
            <a:r>
              <a:rPr lang="en-GB" sz="1500" b="1" dirty="0">
                <a:solidFill>
                  <a:srgbClr val="008000"/>
                </a:solidFill>
              </a:rPr>
              <a:t>Manpower</a:t>
            </a:r>
            <a:r>
              <a:rPr lang="sv-SE" sz="1500" dirty="0"/>
              <a:t> – </a:t>
            </a:r>
            <a:r>
              <a:rPr lang="en-GB" sz="1500" dirty="0"/>
              <a:t>ANAPEC, Tarfaya / Laayoune / Tan Tan area, 3 months hiring process </a:t>
            </a:r>
          </a:p>
        </p:txBody>
      </p:sp>
      <p:grpSp>
        <p:nvGrpSpPr>
          <p:cNvPr id="15" name="Group 14">
            <a:extLst>
              <a:ext uri="{FF2B5EF4-FFF2-40B4-BE49-F238E27FC236}">
                <a16:creationId xmlns:a16="http://schemas.microsoft.com/office/drawing/2014/main" id="{FA30B380-81FB-3D42-BB4B-1724697F7D56}"/>
              </a:ext>
            </a:extLst>
          </p:cNvPr>
          <p:cNvGrpSpPr/>
          <p:nvPr/>
        </p:nvGrpSpPr>
        <p:grpSpPr>
          <a:xfrm>
            <a:off x="0" y="6775200"/>
            <a:ext cx="10693400" cy="785926"/>
            <a:chOff x="0" y="6856824"/>
            <a:chExt cx="10693400" cy="785926"/>
          </a:xfrm>
        </p:grpSpPr>
        <p:pic>
          <p:nvPicPr>
            <p:cNvPr id="16" name="Picture 15" descr="cid:A2DD92C4-31E2-4BA3-A926-80BD0E8FDD82@lan">
              <a:extLst>
                <a:ext uri="{FF2B5EF4-FFF2-40B4-BE49-F238E27FC236}">
                  <a16:creationId xmlns:a16="http://schemas.microsoft.com/office/drawing/2014/main" id="{7AD94C21-3F2C-3441-8AD6-079B8BA29BC0}"/>
                </a:ext>
              </a:extLst>
            </p:cNvPr>
            <p:cNvPicPr/>
            <p:nvPr/>
          </p:nvPicPr>
          <p:blipFill>
            <a:blip r:embed="rId6" r:link="rId7" cstate="email">
              <a:extLst>
                <a:ext uri="{28A0092B-C50C-407E-A947-70E740481C1C}">
                  <a14:useLocalDpi xmlns:a14="http://schemas.microsoft.com/office/drawing/2010/main"/>
                </a:ext>
              </a:extLst>
            </a:blip>
            <a:srcRect/>
            <a:stretch>
              <a:fillRect/>
            </a:stretch>
          </p:blipFill>
          <p:spPr bwMode="auto">
            <a:xfrm>
              <a:off x="0" y="6856824"/>
              <a:ext cx="10693400" cy="785926"/>
            </a:xfrm>
            <a:prstGeom prst="rect">
              <a:avLst/>
            </a:prstGeom>
            <a:noFill/>
            <a:ln>
              <a:noFill/>
            </a:ln>
          </p:spPr>
        </p:pic>
        <p:pic>
          <p:nvPicPr>
            <p:cNvPr id="17" name="Picture 16">
              <a:extLst>
                <a:ext uri="{FF2B5EF4-FFF2-40B4-BE49-F238E27FC236}">
                  <a16:creationId xmlns:a16="http://schemas.microsoft.com/office/drawing/2014/main" id="{CC80001B-F0AA-7247-8CB0-2B4870E8A3A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719682" y="7032865"/>
              <a:ext cx="1549918" cy="495648"/>
            </a:xfrm>
            <a:prstGeom prst="rect">
              <a:avLst/>
            </a:prstGeom>
          </p:spPr>
        </p:pic>
        <p:sp>
          <p:nvSpPr>
            <p:cNvPr id="18" name="Rectangle 17">
              <a:extLst>
                <a:ext uri="{FF2B5EF4-FFF2-40B4-BE49-F238E27FC236}">
                  <a16:creationId xmlns:a16="http://schemas.microsoft.com/office/drawing/2014/main" id="{10E3CA43-F581-E34B-827F-C0899B73BC8A}"/>
                </a:ext>
              </a:extLst>
            </p:cNvPr>
            <p:cNvSpPr/>
            <p:nvPr/>
          </p:nvSpPr>
          <p:spPr>
            <a:xfrm>
              <a:off x="8719682" y="7032865"/>
              <a:ext cx="1580018" cy="495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9">
              <a:extLst>
                <a:ext uri="{FF2B5EF4-FFF2-40B4-BE49-F238E27FC236}">
                  <a16:creationId xmlns:a16="http://schemas.microsoft.com/office/drawing/2014/main" id="{980C6DFB-BDB5-5245-A521-1671C6A577D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820000" y="7137981"/>
              <a:ext cx="1724055" cy="360000"/>
            </a:xfrm>
            <a:prstGeom prst="rect">
              <a:avLst/>
            </a:prstGeom>
          </p:spPr>
        </p:pic>
      </p:grpSp>
      <p:grpSp>
        <p:nvGrpSpPr>
          <p:cNvPr id="20" name="Group 19">
            <a:extLst>
              <a:ext uri="{FF2B5EF4-FFF2-40B4-BE49-F238E27FC236}">
                <a16:creationId xmlns:a16="http://schemas.microsoft.com/office/drawing/2014/main" id="{A13334B8-CB9F-0147-9C30-32CD94A0341D}"/>
              </a:ext>
            </a:extLst>
          </p:cNvPr>
          <p:cNvGrpSpPr/>
          <p:nvPr/>
        </p:nvGrpSpPr>
        <p:grpSpPr>
          <a:xfrm>
            <a:off x="393699" y="349250"/>
            <a:ext cx="9906001" cy="914400"/>
            <a:chOff x="393699" y="349250"/>
            <a:chExt cx="9906001" cy="914400"/>
          </a:xfrm>
        </p:grpSpPr>
        <p:sp>
          <p:nvSpPr>
            <p:cNvPr id="21" name="Rectangle 20">
              <a:extLst>
                <a:ext uri="{FF2B5EF4-FFF2-40B4-BE49-F238E27FC236}">
                  <a16:creationId xmlns:a16="http://schemas.microsoft.com/office/drawing/2014/main" id="{777E5701-90AA-CE4A-8FCC-590282CBF4EB}"/>
                </a:ext>
              </a:extLst>
            </p:cNvPr>
            <p:cNvSpPr/>
            <p:nvPr/>
          </p:nvSpPr>
          <p:spPr>
            <a:xfrm>
              <a:off x="393700" y="349250"/>
              <a:ext cx="9906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21">
              <a:extLst>
                <a:ext uri="{FF2B5EF4-FFF2-40B4-BE49-F238E27FC236}">
                  <a16:creationId xmlns:a16="http://schemas.microsoft.com/office/drawing/2014/main" id="{90B06C76-66F8-684A-9DB5-2E1942FB4901}"/>
                </a:ext>
              </a:extLst>
            </p:cNvPr>
            <p:cNvGrpSpPr/>
            <p:nvPr/>
          </p:nvGrpSpPr>
          <p:grpSpPr>
            <a:xfrm>
              <a:off x="393699" y="349250"/>
              <a:ext cx="9906000" cy="762000"/>
              <a:chOff x="393699" y="501650"/>
              <a:chExt cx="9906000" cy="762000"/>
            </a:xfrm>
          </p:grpSpPr>
          <p:sp>
            <p:nvSpPr>
              <p:cNvPr id="23" name="object 3">
                <a:extLst>
                  <a:ext uri="{FF2B5EF4-FFF2-40B4-BE49-F238E27FC236}">
                    <a16:creationId xmlns:a16="http://schemas.microsoft.com/office/drawing/2014/main" id="{0426E5DD-AEE9-8D40-8288-FE150C1F514D}"/>
                  </a:ext>
                </a:extLst>
              </p:cNvPr>
              <p:cNvSpPr/>
              <p:nvPr/>
            </p:nvSpPr>
            <p:spPr>
              <a:xfrm>
                <a:off x="393699" y="501650"/>
                <a:ext cx="4038601" cy="762000"/>
              </a:xfrm>
              <a:custGeom>
                <a:avLst/>
                <a:gdLst/>
                <a:ahLst/>
                <a:cxnLst/>
                <a:rect l="l" t="t" r="r" b="b"/>
                <a:pathLst>
                  <a:path w="3675379" h="701675">
                    <a:moveTo>
                      <a:pt x="0" y="0"/>
                    </a:moveTo>
                    <a:lnTo>
                      <a:pt x="3675354" y="0"/>
                    </a:lnTo>
                    <a:lnTo>
                      <a:pt x="3675354" y="701675"/>
                    </a:lnTo>
                    <a:lnTo>
                      <a:pt x="0" y="701675"/>
                    </a:lnTo>
                    <a:lnTo>
                      <a:pt x="0" y="0"/>
                    </a:lnTo>
                    <a:close/>
                  </a:path>
                </a:pathLst>
              </a:custGeom>
              <a:solidFill>
                <a:srgbClr val="002060"/>
              </a:solidFill>
            </p:spPr>
            <p:txBody>
              <a:bodyPr wrap="square" lIns="0" tIns="0" rIns="0" bIns="144000" rtlCol="0" anchor="ctr" anchorCtr="0"/>
              <a:lstStyle/>
              <a:p>
                <a:pPr marL="36000" algn="ctr">
                  <a:lnSpc>
                    <a:spcPct val="150000"/>
                  </a:lnSpc>
                  <a:spcBef>
                    <a:spcPts val="1200"/>
                  </a:spcBef>
                </a:pPr>
                <a:r>
                  <a:rPr lang="en-GB" sz="2400" spc="-55" dirty="0">
                    <a:solidFill>
                      <a:schemeClr val="bg1"/>
                    </a:solidFill>
                  </a:rPr>
                  <a:t>Key Suppliers</a:t>
                </a:r>
                <a:endParaRPr sz="2400" dirty="0">
                  <a:solidFill>
                    <a:schemeClr val="bg1"/>
                  </a:solidFill>
                </a:endParaRPr>
              </a:p>
            </p:txBody>
          </p:sp>
          <p:sp>
            <p:nvSpPr>
              <p:cNvPr id="24" name="object 3">
                <a:extLst>
                  <a:ext uri="{FF2B5EF4-FFF2-40B4-BE49-F238E27FC236}">
                    <a16:creationId xmlns:a16="http://schemas.microsoft.com/office/drawing/2014/main" id="{61C57B60-88D3-344A-AF60-262DBAADFBA0}"/>
                  </a:ext>
                </a:extLst>
              </p:cNvPr>
              <p:cNvSpPr/>
              <p:nvPr/>
            </p:nvSpPr>
            <p:spPr>
              <a:xfrm>
                <a:off x="4432301" y="501650"/>
                <a:ext cx="5867398" cy="762000"/>
              </a:xfrm>
              <a:custGeom>
                <a:avLst/>
                <a:gdLst/>
                <a:ahLst/>
                <a:cxnLst/>
                <a:rect l="l" t="t" r="r" b="b"/>
                <a:pathLst>
                  <a:path w="3675379" h="701675">
                    <a:moveTo>
                      <a:pt x="0" y="0"/>
                    </a:moveTo>
                    <a:lnTo>
                      <a:pt x="3675354" y="0"/>
                    </a:lnTo>
                    <a:lnTo>
                      <a:pt x="3675354" y="701675"/>
                    </a:lnTo>
                    <a:lnTo>
                      <a:pt x="0" y="701675"/>
                    </a:lnTo>
                    <a:lnTo>
                      <a:pt x="0" y="0"/>
                    </a:lnTo>
                    <a:close/>
                  </a:path>
                </a:pathLst>
              </a:custGeom>
              <a:solidFill>
                <a:srgbClr val="477F24"/>
              </a:solidFill>
            </p:spPr>
            <p:txBody>
              <a:bodyPr wrap="square" lIns="0" tIns="0" rIns="0" bIns="144000" rtlCol="0" anchor="ctr" anchorCtr="0"/>
              <a:lstStyle/>
              <a:p>
                <a:pPr marL="36000" algn="ctr">
                  <a:lnSpc>
                    <a:spcPct val="150000"/>
                  </a:lnSpc>
                  <a:spcBef>
                    <a:spcPts val="1200"/>
                  </a:spcBef>
                </a:pPr>
                <a:r>
                  <a:rPr lang="en-GB" sz="2400" spc="-55" dirty="0">
                    <a:solidFill>
                      <a:schemeClr val="bg1"/>
                    </a:solidFill>
                  </a:rPr>
                  <a:t>All Suppliers Prepared for Production</a:t>
                </a:r>
                <a:endParaRPr sz="2400" dirty="0">
                  <a:solidFill>
                    <a:schemeClr val="bg1"/>
                  </a:solidFill>
                </a:endParaRPr>
              </a:p>
            </p:txBody>
          </p:sp>
        </p:grpSp>
      </p:grpSp>
    </p:spTree>
    <p:extLst>
      <p:ext uri="{BB962C8B-B14F-4D97-AF65-F5344CB8AC3E}">
        <p14:creationId xmlns:p14="http://schemas.microsoft.com/office/powerpoint/2010/main" val="22818298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8429CE5-D1DF-1242-9C19-481A9564A364}"/>
              </a:ext>
            </a:extLst>
          </p:cNvPr>
          <p:cNvGrpSpPr/>
          <p:nvPr/>
        </p:nvGrpSpPr>
        <p:grpSpPr>
          <a:xfrm>
            <a:off x="8547100" y="1568450"/>
            <a:ext cx="1527600" cy="5268554"/>
            <a:chOff x="8619700" y="1568450"/>
            <a:chExt cx="1527600" cy="5268554"/>
          </a:xfrm>
        </p:grpSpPr>
        <p:pic>
          <p:nvPicPr>
            <p:cNvPr id="10" name="Picture 9">
              <a:extLst>
                <a:ext uri="{FF2B5EF4-FFF2-40B4-BE49-F238E27FC236}">
                  <a16:creationId xmlns:a16="http://schemas.microsoft.com/office/drawing/2014/main" id="{5C385D06-5336-492A-96B4-B1BB6CF1BE2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619700" y="3673391"/>
              <a:ext cx="1526400" cy="1526400"/>
            </a:xfrm>
            <a:prstGeom prst="rect">
              <a:avLst/>
            </a:prstGeom>
          </p:spPr>
        </p:pic>
        <p:pic>
          <p:nvPicPr>
            <p:cNvPr id="11" name="Picture 10">
              <a:extLst>
                <a:ext uri="{FF2B5EF4-FFF2-40B4-BE49-F238E27FC236}">
                  <a16:creationId xmlns:a16="http://schemas.microsoft.com/office/drawing/2014/main" id="{4DC05CF0-ABFD-403D-A39D-3A6BC4831FD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20900" y="5362851"/>
              <a:ext cx="1526400" cy="1474153"/>
            </a:xfrm>
            <a:prstGeom prst="rect">
              <a:avLst/>
            </a:prstGeom>
          </p:spPr>
        </p:pic>
        <p:pic>
          <p:nvPicPr>
            <p:cNvPr id="15" name="Picture 1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22100" y="1568450"/>
              <a:ext cx="1524000" cy="1928900"/>
            </a:xfrm>
            <a:prstGeom prst="rect">
              <a:avLst/>
            </a:prstGeom>
          </p:spPr>
        </p:pic>
      </p:grpSp>
      <p:grpSp>
        <p:nvGrpSpPr>
          <p:cNvPr id="9" name="Group 8">
            <a:extLst>
              <a:ext uri="{FF2B5EF4-FFF2-40B4-BE49-F238E27FC236}">
                <a16:creationId xmlns:a16="http://schemas.microsoft.com/office/drawing/2014/main" id="{FCFDA5B3-75C2-7E49-935D-2E4145D058F3}"/>
              </a:ext>
            </a:extLst>
          </p:cNvPr>
          <p:cNvGrpSpPr/>
          <p:nvPr/>
        </p:nvGrpSpPr>
        <p:grpSpPr>
          <a:xfrm>
            <a:off x="0" y="6775200"/>
            <a:ext cx="10693400" cy="785926"/>
            <a:chOff x="0" y="6856824"/>
            <a:chExt cx="10693400" cy="785926"/>
          </a:xfrm>
        </p:grpSpPr>
        <p:pic>
          <p:nvPicPr>
            <p:cNvPr id="12" name="Picture 11" descr="cid:A2DD92C4-31E2-4BA3-A926-80BD0E8FDD82@lan">
              <a:extLst>
                <a:ext uri="{FF2B5EF4-FFF2-40B4-BE49-F238E27FC236}">
                  <a16:creationId xmlns:a16="http://schemas.microsoft.com/office/drawing/2014/main" id="{6E70AF93-8112-704F-B703-D6D61E604BEE}"/>
                </a:ext>
              </a:extLst>
            </p:cNvPr>
            <p:cNvPicPr/>
            <p:nvPr/>
          </p:nvPicPr>
          <p:blipFill>
            <a:blip r:embed="rId5" r:link="rId6" cstate="email">
              <a:extLst>
                <a:ext uri="{28A0092B-C50C-407E-A947-70E740481C1C}">
                  <a14:useLocalDpi xmlns:a14="http://schemas.microsoft.com/office/drawing/2010/main"/>
                </a:ext>
              </a:extLst>
            </a:blip>
            <a:srcRect/>
            <a:stretch>
              <a:fillRect/>
            </a:stretch>
          </p:blipFill>
          <p:spPr bwMode="auto">
            <a:xfrm>
              <a:off x="0" y="6856824"/>
              <a:ext cx="10693400" cy="785926"/>
            </a:xfrm>
            <a:prstGeom prst="rect">
              <a:avLst/>
            </a:prstGeom>
            <a:noFill/>
            <a:ln>
              <a:noFill/>
            </a:ln>
          </p:spPr>
        </p:pic>
        <p:pic>
          <p:nvPicPr>
            <p:cNvPr id="13" name="Picture 12">
              <a:extLst>
                <a:ext uri="{FF2B5EF4-FFF2-40B4-BE49-F238E27FC236}">
                  <a16:creationId xmlns:a16="http://schemas.microsoft.com/office/drawing/2014/main" id="{AD7017D2-4F15-F940-BA61-063AB9FFF36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719682" y="7032865"/>
              <a:ext cx="1549918" cy="495648"/>
            </a:xfrm>
            <a:prstGeom prst="rect">
              <a:avLst/>
            </a:prstGeom>
          </p:spPr>
        </p:pic>
        <p:sp>
          <p:nvSpPr>
            <p:cNvPr id="16" name="Rectangle 15">
              <a:extLst>
                <a:ext uri="{FF2B5EF4-FFF2-40B4-BE49-F238E27FC236}">
                  <a16:creationId xmlns:a16="http://schemas.microsoft.com/office/drawing/2014/main" id="{47CCD5D0-B0C0-5342-BA46-03FE3ED291ED}"/>
                </a:ext>
              </a:extLst>
            </p:cNvPr>
            <p:cNvSpPr/>
            <p:nvPr/>
          </p:nvSpPr>
          <p:spPr>
            <a:xfrm>
              <a:off x="8719682" y="7032865"/>
              <a:ext cx="1580018" cy="495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9">
              <a:extLst>
                <a:ext uri="{FF2B5EF4-FFF2-40B4-BE49-F238E27FC236}">
                  <a16:creationId xmlns:a16="http://schemas.microsoft.com/office/drawing/2014/main" id="{7DF76D55-1D8A-AD43-908B-1991692811B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820000" y="7137981"/>
              <a:ext cx="1724055" cy="360000"/>
            </a:xfrm>
            <a:prstGeom prst="rect">
              <a:avLst/>
            </a:prstGeom>
          </p:spPr>
        </p:pic>
      </p:grpSp>
      <p:grpSp>
        <p:nvGrpSpPr>
          <p:cNvPr id="18" name="Group 17">
            <a:extLst>
              <a:ext uri="{FF2B5EF4-FFF2-40B4-BE49-F238E27FC236}">
                <a16:creationId xmlns:a16="http://schemas.microsoft.com/office/drawing/2014/main" id="{24F545C9-14B4-DF45-AC49-1A29A55706DD}"/>
              </a:ext>
            </a:extLst>
          </p:cNvPr>
          <p:cNvGrpSpPr/>
          <p:nvPr/>
        </p:nvGrpSpPr>
        <p:grpSpPr>
          <a:xfrm>
            <a:off x="393699" y="349250"/>
            <a:ext cx="9906001" cy="914400"/>
            <a:chOff x="393699" y="349250"/>
            <a:chExt cx="9906001" cy="914400"/>
          </a:xfrm>
        </p:grpSpPr>
        <p:sp>
          <p:nvSpPr>
            <p:cNvPr id="19" name="Rectangle 18">
              <a:extLst>
                <a:ext uri="{FF2B5EF4-FFF2-40B4-BE49-F238E27FC236}">
                  <a16:creationId xmlns:a16="http://schemas.microsoft.com/office/drawing/2014/main" id="{4F306EEB-E003-004F-96CD-8153635D6AF6}"/>
                </a:ext>
              </a:extLst>
            </p:cNvPr>
            <p:cNvSpPr/>
            <p:nvPr/>
          </p:nvSpPr>
          <p:spPr>
            <a:xfrm>
              <a:off x="393700" y="349250"/>
              <a:ext cx="9906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745E30B2-E253-F648-ABF4-85F2344C2B78}"/>
                </a:ext>
              </a:extLst>
            </p:cNvPr>
            <p:cNvGrpSpPr/>
            <p:nvPr/>
          </p:nvGrpSpPr>
          <p:grpSpPr>
            <a:xfrm>
              <a:off x="393699" y="349250"/>
              <a:ext cx="9906000" cy="762000"/>
              <a:chOff x="393699" y="501650"/>
              <a:chExt cx="9906000" cy="762000"/>
            </a:xfrm>
          </p:grpSpPr>
          <p:sp>
            <p:nvSpPr>
              <p:cNvPr id="21" name="object 3">
                <a:extLst>
                  <a:ext uri="{FF2B5EF4-FFF2-40B4-BE49-F238E27FC236}">
                    <a16:creationId xmlns:a16="http://schemas.microsoft.com/office/drawing/2014/main" id="{56211C4B-08B5-C94A-8403-521BFAA36FBB}"/>
                  </a:ext>
                </a:extLst>
              </p:cNvPr>
              <p:cNvSpPr/>
              <p:nvPr/>
            </p:nvSpPr>
            <p:spPr>
              <a:xfrm>
                <a:off x="393699" y="501650"/>
                <a:ext cx="4038601" cy="762000"/>
              </a:xfrm>
              <a:custGeom>
                <a:avLst/>
                <a:gdLst/>
                <a:ahLst/>
                <a:cxnLst/>
                <a:rect l="l" t="t" r="r" b="b"/>
                <a:pathLst>
                  <a:path w="3675379" h="701675">
                    <a:moveTo>
                      <a:pt x="0" y="0"/>
                    </a:moveTo>
                    <a:lnTo>
                      <a:pt x="3675354" y="0"/>
                    </a:lnTo>
                    <a:lnTo>
                      <a:pt x="3675354" y="701675"/>
                    </a:lnTo>
                    <a:lnTo>
                      <a:pt x="0" y="701675"/>
                    </a:lnTo>
                    <a:lnTo>
                      <a:pt x="0" y="0"/>
                    </a:lnTo>
                    <a:close/>
                  </a:path>
                </a:pathLst>
              </a:custGeom>
              <a:solidFill>
                <a:srgbClr val="002060"/>
              </a:solidFill>
            </p:spPr>
            <p:txBody>
              <a:bodyPr wrap="square" lIns="0" tIns="0" rIns="0" bIns="144000" rtlCol="0" anchor="ctr" anchorCtr="0"/>
              <a:lstStyle/>
              <a:p>
                <a:pPr marL="36000" algn="ctr">
                  <a:lnSpc>
                    <a:spcPct val="150000"/>
                  </a:lnSpc>
                  <a:spcBef>
                    <a:spcPts val="1200"/>
                  </a:spcBef>
                </a:pPr>
                <a:r>
                  <a:rPr lang="en-GB" sz="2400" spc="-55" dirty="0">
                    <a:solidFill>
                      <a:schemeClr val="bg1"/>
                    </a:solidFill>
                  </a:rPr>
                  <a:t>InterCement / CIMPOR</a:t>
                </a:r>
                <a:endParaRPr sz="2400" dirty="0">
                  <a:solidFill>
                    <a:schemeClr val="bg1"/>
                  </a:solidFill>
                </a:endParaRPr>
              </a:p>
            </p:txBody>
          </p:sp>
          <p:sp>
            <p:nvSpPr>
              <p:cNvPr id="22" name="object 3">
                <a:extLst>
                  <a:ext uri="{FF2B5EF4-FFF2-40B4-BE49-F238E27FC236}">
                    <a16:creationId xmlns:a16="http://schemas.microsoft.com/office/drawing/2014/main" id="{805BF8F9-2B95-FC4C-80DC-DAF26326DD23}"/>
                  </a:ext>
                </a:extLst>
              </p:cNvPr>
              <p:cNvSpPr/>
              <p:nvPr/>
            </p:nvSpPr>
            <p:spPr>
              <a:xfrm>
                <a:off x="4432301" y="501650"/>
                <a:ext cx="5867398" cy="762000"/>
              </a:xfrm>
              <a:custGeom>
                <a:avLst/>
                <a:gdLst/>
                <a:ahLst/>
                <a:cxnLst/>
                <a:rect l="l" t="t" r="r" b="b"/>
                <a:pathLst>
                  <a:path w="3675379" h="701675">
                    <a:moveTo>
                      <a:pt x="0" y="0"/>
                    </a:moveTo>
                    <a:lnTo>
                      <a:pt x="3675354" y="0"/>
                    </a:lnTo>
                    <a:lnTo>
                      <a:pt x="3675354" y="701675"/>
                    </a:lnTo>
                    <a:lnTo>
                      <a:pt x="0" y="701675"/>
                    </a:lnTo>
                    <a:lnTo>
                      <a:pt x="0" y="0"/>
                    </a:lnTo>
                    <a:close/>
                  </a:path>
                </a:pathLst>
              </a:custGeom>
              <a:solidFill>
                <a:srgbClr val="477F24"/>
              </a:solidFill>
            </p:spPr>
            <p:txBody>
              <a:bodyPr wrap="square" lIns="0" tIns="0" rIns="0" bIns="144000" rtlCol="0" anchor="ctr" anchorCtr="0"/>
              <a:lstStyle/>
              <a:p>
                <a:pPr marL="36000" algn="ctr">
                  <a:lnSpc>
                    <a:spcPct val="150000"/>
                  </a:lnSpc>
                  <a:spcBef>
                    <a:spcPts val="1200"/>
                  </a:spcBef>
                </a:pPr>
                <a:r>
                  <a:rPr lang="en-GB" sz="2400" spc="-55" dirty="0">
                    <a:solidFill>
                      <a:schemeClr val="bg1"/>
                    </a:solidFill>
                  </a:rPr>
                  <a:t>Main Clinker Supplier</a:t>
                </a:r>
                <a:endParaRPr sz="2400" dirty="0">
                  <a:solidFill>
                    <a:schemeClr val="bg1"/>
                  </a:solidFill>
                </a:endParaRPr>
              </a:p>
            </p:txBody>
          </p:sp>
        </p:grpSp>
      </p:grpSp>
      <p:sp>
        <p:nvSpPr>
          <p:cNvPr id="23" name="TextBox 22">
            <a:extLst>
              <a:ext uri="{FF2B5EF4-FFF2-40B4-BE49-F238E27FC236}">
                <a16:creationId xmlns:a16="http://schemas.microsoft.com/office/drawing/2014/main" id="{96931F99-D743-DE4F-828F-354FB9E74AFB}"/>
              </a:ext>
            </a:extLst>
          </p:cNvPr>
          <p:cNvSpPr txBox="1"/>
          <p:nvPr/>
        </p:nvSpPr>
        <p:spPr>
          <a:xfrm>
            <a:off x="317500" y="1471238"/>
            <a:ext cx="8001000" cy="4116998"/>
          </a:xfrm>
          <a:prstGeom prst="rect">
            <a:avLst/>
          </a:prstGeom>
          <a:noFill/>
        </p:spPr>
        <p:txBody>
          <a:bodyPr wrap="square" lIns="99542" tIns="49771" rIns="99542" bIns="49771" rtlCol="0">
            <a:spAutoFit/>
          </a:bodyPr>
          <a:lstStyle/>
          <a:p>
            <a:pPr marL="185738" indent="-185738" algn="just">
              <a:buFont typeface="Arial" panose="020B0604020202020204" pitchFamily="34" charset="0"/>
              <a:buChar char="•"/>
            </a:pPr>
            <a:r>
              <a:rPr lang="en-GB" sz="1500" b="1" dirty="0">
                <a:solidFill>
                  <a:srgbClr val="008000"/>
                </a:solidFill>
              </a:rPr>
              <a:t>Cimpor – Cimentos de Portugal </a:t>
            </a:r>
            <a:r>
              <a:rPr lang="en-GB" sz="1500" dirty="0"/>
              <a:t>is the largest Portuguese cement group, operating in eleven countries - Portugal, Spain, Morocco, Brazil, Tunisia, Turkey, Cape Verde, Mozambique, China, Egypt and South Africa, involved in manufacturing and marketing cement, hydraulic lime, concrete and aggregates, precast concrete and dry mortars. The Brazilian company Camargo Corrêa is the owner of the company</a:t>
            </a:r>
          </a:p>
          <a:p>
            <a:pPr marL="185738" indent="-185738" algn="just">
              <a:buFont typeface="Arial" panose="020B0604020202020204" pitchFamily="34" charset="0"/>
              <a:buChar char="•"/>
            </a:pPr>
            <a:endParaRPr lang="sv-SE" sz="2200" b="1" dirty="0">
              <a:solidFill>
                <a:srgbClr val="669900"/>
              </a:solidFill>
            </a:endParaRPr>
          </a:p>
          <a:p>
            <a:pPr marL="185738" indent="-185738" algn="just">
              <a:buFont typeface="Arial" panose="020B0604020202020204" pitchFamily="34" charset="0"/>
              <a:buChar char="•"/>
            </a:pPr>
            <a:r>
              <a:rPr lang="en-GB" sz="1500" b="1" dirty="0">
                <a:solidFill>
                  <a:srgbClr val="008000"/>
                </a:solidFill>
              </a:rPr>
              <a:t>Clinker prices at low levels</a:t>
            </a:r>
            <a:r>
              <a:rPr lang="en-GB" sz="1500" dirty="0">
                <a:solidFill>
                  <a:srgbClr val="000000"/>
                </a:solidFill>
              </a:rPr>
              <a:t> – World clinker prices have softened with the 2014 oil prices changes and lower petcoke and shipping costs, so current clinker ranging US$ 35 / ton and beneficial situation for cement grinders</a:t>
            </a:r>
          </a:p>
          <a:p>
            <a:pPr marL="185738" indent="-185738" algn="just">
              <a:buFont typeface="Arial" panose="020B0604020202020204" pitchFamily="34" charset="0"/>
              <a:buChar char="•"/>
            </a:pPr>
            <a:endParaRPr lang="en-GB" sz="2200" b="1" dirty="0">
              <a:solidFill>
                <a:srgbClr val="008000"/>
              </a:solidFill>
            </a:endParaRPr>
          </a:p>
          <a:p>
            <a:pPr marL="185738" indent="-185738" algn="just">
              <a:buFont typeface="Arial" panose="020B0604020202020204" pitchFamily="34" charset="0"/>
              <a:buChar char="•"/>
            </a:pPr>
            <a:r>
              <a:rPr lang="en-GB" sz="1500" b="1" dirty="0">
                <a:solidFill>
                  <a:srgbClr val="008000"/>
                </a:solidFill>
              </a:rPr>
              <a:t>Long term supply for clinker in progress</a:t>
            </a:r>
            <a:r>
              <a:rPr lang="en-GB" sz="1500" dirty="0">
                <a:solidFill>
                  <a:srgbClr val="000000"/>
                </a:solidFill>
              </a:rPr>
              <a:t> – Cemos is currently negotiating a long term supply agreement with InterCement / CIMPOR for supporting Cemos’ CCG strategy in various locations, starting Tarfaya CCG1</a:t>
            </a:r>
          </a:p>
          <a:p>
            <a:pPr marL="185738" indent="-185738" algn="just"/>
            <a:endParaRPr lang="en-GB" sz="2200" dirty="0"/>
          </a:p>
          <a:p>
            <a:pPr marL="185738" indent="-185738" algn="just">
              <a:buFont typeface="Arial" panose="020B0604020202020204" pitchFamily="34" charset="0"/>
              <a:buChar char="•"/>
            </a:pPr>
            <a:r>
              <a:rPr lang="en-GB" sz="1500" b="1" dirty="0">
                <a:solidFill>
                  <a:srgbClr val="008000"/>
                </a:solidFill>
              </a:rPr>
              <a:t>CIMPOR</a:t>
            </a:r>
            <a:r>
              <a:rPr lang="en-GB" sz="1500" dirty="0">
                <a:solidFill>
                  <a:srgbClr val="000000"/>
                </a:solidFill>
              </a:rPr>
              <a:t> – T</a:t>
            </a:r>
            <a:r>
              <a:rPr lang="en-GB" sz="1500" dirty="0"/>
              <a:t>erminal at Faro capable to load </a:t>
            </a:r>
            <a:r>
              <a:rPr lang="en-GB" sz="1500" b="1" dirty="0">
                <a:solidFill>
                  <a:srgbClr val="008000"/>
                </a:solidFill>
              </a:rPr>
              <a:t>vessels 6.000 DWT </a:t>
            </a:r>
            <a:r>
              <a:rPr lang="en-GB" sz="1500" dirty="0"/>
              <a:t>and Cemos is in process of confirming new extension Tarfaya Port capacity and applying for port operations concession</a:t>
            </a:r>
          </a:p>
        </p:txBody>
      </p:sp>
    </p:spTree>
    <p:extLst>
      <p:ext uri="{BB962C8B-B14F-4D97-AF65-F5344CB8AC3E}">
        <p14:creationId xmlns:p14="http://schemas.microsoft.com/office/powerpoint/2010/main" val="927718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96232010-CB54-C943-B122-F00826232AF0}"/>
              </a:ext>
            </a:extLst>
          </p:cNvPr>
          <p:cNvGrpSpPr/>
          <p:nvPr/>
        </p:nvGrpSpPr>
        <p:grpSpPr>
          <a:xfrm>
            <a:off x="393700" y="349250"/>
            <a:ext cx="9906000" cy="914400"/>
            <a:chOff x="393700" y="349250"/>
            <a:chExt cx="9906000" cy="914400"/>
          </a:xfrm>
        </p:grpSpPr>
        <p:sp>
          <p:nvSpPr>
            <p:cNvPr id="10" name="Rectangle 9">
              <a:extLst>
                <a:ext uri="{FF2B5EF4-FFF2-40B4-BE49-F238E27FC236}">
                  <a16:creationId xmlns:a16="http://schemas.microsoft.com/office/drawing/2014/main" id="{F55BB071-16E5-FF4A-93C6-99DFBD21066D}"/>
                </a:ext>
              </a:extLst>
            </p:cNvPr>
            <p:cNvSpPr/>
            <p:nvPr/>
          </p:nvSpPr>
          <p:spPr>
            <a:xfrm>
              <a:off x="393700" y="349250"/>
              <a:ext cx="9906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7B0E5629-8BAF-F14C-87CB-B7C716B9A08C}"/>
                </a:ext>
              </a:extLst>
            </p:cNvPr>
            <p:cNvGrpSpPr/>
            <p:nvPr/>
          </p:nvGrpSpPr>
          <p:grpSpPr>
            <a:xfrm>
              <a:off x="393700" y="349250"/>
              <a:ext cx="9906000" cy="762000"/>
              <a:chOff x="393700" y="501650"/>
              <a:chExt cx="9906000" cy="762000"/>
            </a:xfrm>
          </p:grpSpPr>
          <p:sp>
            <p:nvSpPr>
              <p:cNvPr id="4" name="object 3"/>
              <p:cNvSpPr/>
              <p:nvPr/>
            </p:nvSpPr>
            <p:spPr>
              <a:xfrm>
                <a:off x="393700" y="501650"/>
                <a:ext cx="4267200" cy="762000"/>
              </a:xfrm>
              <a:custGeom>
                <a:avLst/>
                <a:gdLst/>
                <a:ahLst/>
                <a:cxnLst/>
                <a:rect l="l" t="t" r="r" b="b"/>
                <a:pathLst>
                  <a:path w="3675379" h="701675">
                    <a:moveTo>
                      <a:pt x="0" y="0"/>
                    </a:moveTo>
                    <a:lnTo>
                      <a:pt x="3675354" y="0"/>
                    </a:lnTo>
                    <a:lnTo>
                      <a:pt x="3675354" y="701675"/>
                    </a:lnTo>
                    <a:lnTo>
                      <a:pt x="0" y="701675"/>
                    </a:lnTo>
                    <a:lnTo>
                      <a:pt x="0" y="0"/>
                    </a:lnTo>
                    <a:close/>
                  </a:path>
                </a:pathLst>
              </a:custGeom>
              <a:solidFill>
                <a:srgbClr val="002060"/>
              </a:solidFill>
            </p:spPr>
            <p:txBody>
              <a:bodyPr wrap="square" lIns="0" tIns="0" rIns="0" bIns="144000" rtlCol="0" anchor="ctr" anchorCtr="0"/>
              <a:lstStyle/>
              <a:p>
                <a:pPr marL="36000" algn="ctr">
                  <a:lnSpc>
                    <a:spcPct val="150000"/>
                  </a:lnSpc>
                  <a:spcBef>
                    <a:spcPts val="1200"/>
                  </a:spcBef>
                </a:pPr>
                <a:r>
                  <a:rPr lang="en-GB" sz="2400" spc="-55" dirty="0">
                    <a:solidFill>
                      <a:schemeClr val="bg1"/>
                    </a:solidFill>
                  </a:rPr>
                  <a:t>CEMOS Group Plc </a:t>
                </a:r>
                <a:endParaRPr sz="2400" dirty="0">
                  <a:solidFill>
                    <a:schemeClr val="bg1"/>
                  </a:solidFill>
                </a:endParaRPr>
              </a:p>
            </p:txBody>
          </p:sp>
          <p:sp>
            <p:nvSpPr>
              <p:cNvPr id="5" name="object 3"/>
              <p:cNvSpPr/>
              <p:nvPr/>
            </p:nvSpPr>
            <p:spPr>
              <a:xfrm>
                <a:off x="4660900" y="501650"/>
                <a:ext cx="5638800" cy="762000"/>
              </a:xfrm>
              <a:custGeom>
                <a:avLst/>
                <a:gdLst/>
                <a:ahLst/>
                <a:cxnLst/>
                <a:rect l="l" t="t" r="r" b="b"/>
                <a:pathLst>
                  <a:path w="3675379" h="701675">
                    <a:moveTo>
                      <a:pt x="0" y="0"/>
                    </a:moveTo>
                    <a:lnTo>
                      <a:pt x="3675354" y="0"/>
                    </a:lnTo>
                    <a:lnTo>
                      <a:pt x="3675354" y="701675"/>
                    </a:lnTo>
                    <a:lnTo>
                      <a:pt x="0" y="701675"/>
                    </a:lnTo>
                    <a:lnTo>
                      <a:pt x="0" y="0"/>
                    </a:lnTo>
                    <a:close/>
                  </a:path>
                </a:pathLst>
              </a:custGeom>
              <a:solidFill>
                <a:srgbClr val="477F24"/>
              </a:solidFill>
            </p:spPr>
            <p:txBody>
              <a:bodyPr wrap="square" lIns="0" tIns="0" rIns="0" bIns="144000" rtlCol="0" anchor="ctr" anchorCtr="0"/>
              <a:lstStyle/>
              <a:p>
                <a:pPr marL="36000" algn="ctr">
                  <a:lnSpc>
                    <a:spcPct val="150000"/>
                  </a:lnSpc>
                  <a:spcBef>
                    <a:spcPts val="1200"/>
                  </a:spcBef>
                </a:pPr>
                <a:r>
                  <a:rPr lang="en-GB" sz="2400" spc="-55" dirty="0">
                    <a:solidFill>
                      <a:schemeClr val="bg1"/>
                    </a:solidFill>
                  </a:rPr>
                  <a:t>Investment Overview</a:t>
                </a:r>
                <a:endParaRPr sz="2400" dirty="0">
                  <a:solidFill>
                    <a:schemeClr val="bg1"/>
                  </a:solidFill>
                </a:endParaRPr>
              </a:p>
            </p:txBody>
          </p:sp>
        </p:grpSp>
      </p:grpSp>
      <p:pic>
        <p:nvPicPr>
          <p:cNvPr id="14" name="Picture 1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66425" y="2987616"/>
            <a:ext cx="123385" cy="72350"/>
          </a:xfrm>
          <a:prstGeom prst="rect">
            <a:avLst/>
          </a:prstGeom>
        </p:spPr>
      </p:pic>
      <p:sp>
        <p:nvSpPr>
          <p:cNvPr id="24" name="TextBox 23"/>
          <p:cNvSpPr txBox="1"/>
          <p:nvPr/>
        </p:nvSpPr>
        <p:spPr>
          <a:xfrm>
            <a:off x="341511" y="3488159"/>
            <a:ext cx="9928089" cy="2880891"/>
          </a:xfrm>
          <a:prstGeom prst="rect">
            <a:avLst/>
          </a:prstGeom>
          <a:noFill/>
        </p:spPr>
        <p:txBody>
          <a:bodyPr wrap="square" lIns="99542" tIns="49771" rIns="99542" bIns="49771" rtlCol="0">
            <a:spAutoFit/>
          </a:bodyPr>
          <a:lstStyle/>
          <a:p>
            <a:pPr marL="185738" indent="-185738" algn="just">
              <a:lnSpc>
                <a:spcPct val="110000"/>
              </a:lnSpc>
              <a:buFont typeface="Arial" panose="020B0604020202020204" pitchFamily="34" charset="0"/>
              <a:buChar char="•"/>
            </a:pPr>
            <a:r>
              <a:rPr lang="en-GB" sz="1500" b="1" dirty="0">
                <a:solidFill>
                  <a:srgbClr val="008000"/>
                </a:solidFill>
              </a:rPr>
              <a:t>Cemos Group Plc </a:t>
            </a:r>
            <a:r>
              <a:rPr lang="sv-SE" sz="1500" dirty="0"/>
              <a:t>– Cement Company focus Mobile &amp; Modular Cement Grinders (CCG) in Niche Cement Markets</a:t>
            </a:r>
            <a:endParaRPr lang="sv-SE" sz="1500" b="1" dirty="0">
              <a:solidFill>
                <a:srgbClr val="669900"/>
              </a:solidFill>
            </a:endParaRPr>
          </a:p>
          <a:p>
            <a:pPr marL="185738" indent="-185738" algn="just">
              <a:lnSpc>
                <a:spcPct val="110000"/>
              </a:lnSpc>
              <a:buFont typeface="Arial" panose="020B0604020202020204" pitchFamily="34" charset="0"/>
              <a:buChar char="•"/>
            </a:pPr>
            <a:endParaRPr lang="en-GB" sz="1500" b="1" dirty="0">
              <a:solidFill>
                <a:srgbClr val="008000"/>
              </a:solidFill>
            </a:endParaRPr>
          </a:p>
          <a:p>
            <a:pPr marL="185738" indent="-185738" algn="just">
              <a:lnSpc>
                <a:spcPct val="110000"/>
              </a:lnSpc>
              <a:buFont typeface="Arial" panose="020B0604020202020204" pitchFamily="34" charset="0"/>
              <a:buChar char="•"/>
            </a:pPr>
            <a:r>
              <a:rPr lang="en-GB" sz="1500" b="1" dirty="0">
                <a:solidFill>
                  <a:srgbClr val="008000"/>
                </a:solidFill>
              </a:rPr>
              <a:t>Production launch CCG1, Tarfaya, Morocco </a:t>
            </a:r>
            <a:r>
              <a:rPr lang="sv-SE" sz="1500" dirty="0"/>
              <a:t>– </a:t>
            </a:r>
            <a:r>
              <a:rPr lang="en-GB" sz="1500" dirty="0">
                <a:solidFill>
                  <a:srgbClr val="000000"/>
                </a:solidFill>
              </a:rPr>
              <a:t>Fully Licensed, Plant Purchased and 1</a:t>
            </a:r>
            <a:r>
              <a:rPr lang="en-GB" sz="1500" baseline="30000" dirty="0">
                <a:solidFill>
                  <a:srgbClr val="000000"/>
                </a:solidFill>
              </a:rPr>
              <a:t>st</a:t>
            </a:r>
            <a:r>
              <a:rPr lang="en-GB" sz="1500" dirty="0">
                <a:solidFill>
                  <a:srgbClr val="000000"/>
                </a:solidFill>
              </a:rPr>
              <a:t> Cement Production launch 2018</a:t>
            </a:r>
            <a:endParaRPr lang="sv-SE" sz="1500" dirty="0">
              <a:solidFill>
                <a:srgbClr val="000000"/>
              </a:solidFill>
            </a:endParaRPr>
          </a:p>
          <a:p>
            <a:pPr marL="185738" indent="-185738" algn="just">
              <a:lnSpc>
                <a:spcPct val="110000"/>
              </a:lnSpc>
              <a:buFont typeface="Arial" panose="020B0604020202020204" pitchFamily="34" charset="0"/>
              <a:buChar char="•"/>
            </a:pPr>
            <a:endParaRPr lang="en-GB" sz="1500" b="1" dirty="0">
              <a:solidFill>
                <a:srgbClr val="008000"/>
              </a:solidFill>
            </a:endParaRPr>
          </a:p>
          <a:p>
            <a:pPr marL="185738" indent="-185738" algn="just">
              <a:lnSpc>
                <a:spcPct val="110000"/>
              </a:lnSpc>
              <a:buFont typeface="Arial" panose="020B0604020202020204" pitchFamily="34" charset="0"/>
              <a:buChar char="•"/>
            </a:pPr>
            <a:r>
              <a:rPr lang="en-GB" sz="1500" b="1" dirty="0">
                <a:solidFill>
                  <a:srgbClr val="008000"/>
                </a:solidFill>
              </a:rPr>
              <a:t>CCG Plant Deployment, CAPEX and Payback </a:t>
            </a:r>
            <a:r>
              <a:rPr lang="sv-SE" sz="1500" dirty="0"/>
              <a:t>– </a:t>
            </a:r>
            <a:r>
              <a:rPr lang="en-GB" sz="1500" dirty="0">
                <a:solidFill>
                  <a:srgbClr val="000000"/>
                </a:solidFill>
              </a:rPr>
              <a:t>12 months Plant Deployment, CAPEX &amp; OPEX €11M, NPV €50M</a:t>
            </a:r>
            <a:endParaRPr lang="sv-SE" sz="1500" dirty="0">
              <a:solidFill>
                <a:srgbClr val="000000"/>
              </a:solidFill>
            </a:endParaRPr>
          </a:p>
          <a:p>
            <a:pPr marL="185738" indent="-185738" algn="just">
              <a:lnSpc>
                <a:spcPct val="110000"/>
              </a:lnSpc>
              <a:buFont typeface="Arial" panose="020B0604020202020204" pitchFamily="34" charset="0"/>
              <a:buChar char="•"/>
            </a:pPr>
            <a:endParaRPr lang="en-GB" sz="1500" b="1" dirty="0">
              <a:solidFill>
                <a:srgbClr val="008000"/>
              </a:solidFill>
            </a:endParaRPr>
          </a:p>
          <a:p>
            <a:pPr marL="185738" indent="-185738" algn="just">
              <a:lnSpc>
                <a:spcPct val="110000"/>
              </a:lnSpc>
              <a:buFont typeface="Arial" panose="020B0604020202020204" pitchFamily="34" charset="0"/>
              <a:buChar char="•"/>
            </a:pPr>
            <a:r>
              <a:rPr lang="en-GB" sz="1500" b="1" dirty="0">
                <a:solidFill>
                  <a:srgbClr val="008000"/>
                </a:solidFill>
              </a:rPr>
              <a:t>Roll Out Program Phase 1 </a:t>
            </a:r>
            <a:r>
              <a:rPr lang="sv-SE" sz="1500" dirty="0"/>
              <a:t>– Morocco &amp; Sub Saharan Africa for up to 5 x Cemos CCG grinders with 270.000 tpy capacity</a:t>
            </a:r>
            <a:endParaRPr lang="en-GB" sz="1500" b="1" dirty="0">
              <a:solidFill>
                <a:srgbClr val="008000"/>
              </a:solidFill>
            </a:endParaRPr>
          </a:p>
          <a:p>
            <a:pPr marL="185738" indent="-185738" algn="just">
              <a:lnSpc>
                <a:spcPct val="110000"/>
              </a:lnSpc>
              <a:buFont typeface="Arial" panose="020B0604020202020204" pitchFamily="34" charset="0"/>
              <a:buChar char="•"/>
            </a:pPr>
            <a:endParaRPr lang="en-GB" sz="1500" b="1" dirty="0">
              <a:solidFill>
                <a:srgbClr val="008000"/>
              </a:solidFill>
            </a:endParaRPr>
          </a:p>
          <a:p>
            <a:pPr marL="185738" indent="-185738" algn="just">
              <a:lnSpc>
                <a:spcPct val="110000"/>
              </a:lnSpc>
              <a:buFont typeface="Arial" panose="020B0604020202020204" pitchFamily="34" charset="0"/>
              <a:buChar char="•"/>
            </a:pPr>
            <a:r>
              <a:rPr lang="en-GB" sz="1500" b="1" dirty="0">
                <a:solidFill>
                  <a:srgbClr val="008000"/>
                </a:solidFill>
              </a:rPr>
              <a:t>Convertible Issue </a:t>
            </a:r>
            <a:r>
              <a:rPr lang="sv-SE" sz="1500" dirty="0"/>
              <a:t>– CCG1 Production Launch &amp; Working Capital, Phase 1 Roll Out, Pre Money CV Option €18.6M</a:t>
            </a:r>
          </a:p>
          <a:p>
            <a:pPr marL="185738" indent="-185738" algn="just">
              <a:lnSpc>
                <a:spcPct val="110000"/>
              </a:lnSpc>
              <a:buFont typeface="Arial" panose="020B0604020202020204" pitchFamily="34" charset="0"/>
              <a:buChar char="•"/>
            </a:pPr>
            <a:endParaRPr lang="sv-SE" sz="1500" dirty="0"/>
          </a:p>
          <a:p>
            <a:pPr marL="185738" indent="-185738" algn="just">
              <a:lnSpc>
                <a:spcPct val="110000"/>
              </a:lnSpc>
              <a:buFont typeface="Arial" panose="020B0604020202020204" pitchFamily="34" charset="0"/>
              <a:buChar char="•"/>
            </a:pPr>
            <a:r>
              <a:rPr lang="en-GB" sz="1500" b="1" dirty="0">
                <a:solidFill>
                  <a:srgbClr val="008000"/>
                </a:solidFill>
              </a:rPr>
              <a:t>Cemos Background &amp; Phase 2 </a:t>
            </a:r>
            <a:r>
              <a:rPr lang="sv-SE" sz="1500" dirty="0"/>
              <a:t>– Founded 2011, 2 bn tons Limestone &amp; Oil Shale Licenses for Cement &amp; Clinker, Phase 2</a:t>
            </a:r>
          </a:p>
        </p:txBody>
      </p:sp>
      <p:grpSp>
        <p:nvGrpSpPr>
          <p:cNvPr id="9" name="Group 8">
            <a:extLst>
              <a:ext uri="{FF2B5EF4-FFF2-40B4-BE49-F238E27FC236}">
                <a16:creationId xmlns:a16="http://schemas.microsoft.com/office/drawing/2014/main" id="{11D8E5FA-FF8D-3245-9EE7-258AB344F753}"/>
              </a:ext>
            </a:extLst>
          </p:cNvPr>
          <p:cNvGrpSpPr/>
          <p:nvPr/>
        </p:nvGrpSpPr>
        <p:grpSpPr>
          <a:xfrm>
            <a:off x="421400" y="1492250"/>
            <a:ext cx="9848200" cy="1676400"/>
            <a:chOff x="421400" y="1644650"/>
            <a:chExt cx="9848200" cy="1676400"/>
          </a:xfrm>
        </p:grpSpPr>
        <p:pic>
          <p:nvPicPr>
            <p:cNvPr id="11" name="Picture 10"/>
            <p:cNvPicPr>
              <a:picLocks/>
            </p:cNvPicPr>
            <p:nvPr/>
          </p:nvPicPr>
          <p:blipFill rotWithShape="1">
            <a:blip r:embed="rId3" cstate="email">
              <a:extLst>
                <a:ext uri="{28A0092B-C50C-407E-A947-70E740481C1C}">
                  <a14:useLocalDpi xmlns:a14="http://schemas.microsoft.com/office/drawing/2010/main"/>
                </a:ext>
              </a:extLst>
            </a:blip>
            <a:srcRect/>
            <a:stretch/>
          </p:blipFill>
          <p:spPr>
            <a:xfrm>
              <a:off x="3897700" y="1645850"/>
              <a:ext cx="2898000" cy="1674000"/>
            </a:xfrm>
            <a:prstGeom prst="rect">
              <a:avLst/>
            </a:prstGeom>
          </p:spPr>
        </p:pic>
        <p:pic>
          <p:nvPicPr>
            <p:cNvPr id="19" name="Picture 1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02476" y="2371518"/>
              <a:ext cx="696283" cy="222664"/>
            </a:xfrm>
            <a:prstGeom prst="rect">
              <a:avLst/>
            </a:prstGeom>
          </p:spPr>
        </p:pic>
        <p:pic>
          <p:nvPicPr>
            <p:cNvPr id="2" name="Picture 1"/>
            <p:cNvPicPr>
              <a:picLocks/>
            </p:cNvPicPr>
            <p:nvPr/>
          </p:nvPicPr>
          <p:blipFill>
            <a:blip r:embed="rId5" cstate="email">
              <a:extLst>
                <a:ext uri="{28A0092B-C50C-407E-A947-70E740481C1C}">
                  <a14:useLocalDpi xmlns:a14="http://schemas.microsoft.com/office/drawing/2010/main"/>
                </a:ext>
              </a:extLst>
            </a:blip>
            <a:stretch>
              <a:fillRect/>
            </a:stretch>
          </p:blipFill>
          <p:spPr>
            <a:xfrm>
              <a:off x="421400" y="1645850"/>
              <a:ext cx="2898000" cy="1674000"/>
            </a:xfrm>
            <a:prstGeom prst="rect">
              <a:avLst/>
            </a:prstGeom>
          </p:spPr>
        </p:pic>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374000" y="1644650"/>
              <a:ext cx="2895600" cy="1676400"/>
            </a:xfrm>
            <a:prstGeom prst="rect">
              <a:avLst/>
            </a:prstGeom>
          </p:spPr>
        </p:pic>
      </p:grpSp>
      <p:grpSp>
        <p:nvGrpSpPr>
          <p:cNvPr id="30" name="Group 29">
            <a:extLst>
              <a:ext uri="{FF2B5EF4-FFF2-40B4-BE49-F238E27FC236}">
                <a16:creationId xmlns:a16="http://schemas.microsoft.com/office/drawing/2014/main" id="{D1355C2D-0339-8648-B276-897D67016551}"/>
              </a:ext>
            </a:extLst>
          </p:cNvPr>
          <p:cNvGrpSpPr/>
          <p:nvPr/>
        </p:nvGrpSpPr>
        <p:grpSpPr>
          <a:xfrm>
            <a:off x="0" y="6775200"/>
            <a:ext cx="10693400" cy="785926"/>
            <a:chOff x="0" y="6856824"/>
            <a:chExt cx="10693400" cy="785926"/>
          </a:xfrm>
        </p:grpSpPr>
        <p:pic>
          <p:nvPicPr>
            <p:cNvPr id="31" name="Picture 30" descr="cid:A2DD92C4-31E2-4BA3-A926-80BD0E8FDD82@lan">
              <a:extLst>
                <a:ext uri="{FF2B5EF4-FFF2-40B4-BE49-F238E27FC236}">
                  <a16:creationId xmlns:a16="http://schemas.microsoft.com/office/drawing/2014/main" id="{3DD8936D-7ED9-2E4A-BD7C-6CBCCED491F1}"/>
                </a:ext>
              </a:extLst>
            </p:cNvPr>
            <p:cNvPicPr/>
            <p:nvPr/>
          </p:nvPicPr>
          <p:blipFill>
            <a:blip r:embed="rId7" r:link="rId8" cstate="email">
              <a:extLst>
                <a:ext uri="{28A0092B-C50C-407E-A947-70E740481C1C}">
                  <a14:useLocalDpi xmlns:a14="http://schemas.microsoft.com/office/drawing/2010/main"/>
                </a:ext>
              </a:extLst>
            </a:blip>
            <a:srcRect/>
            <a:stretch>
              <a:fillRect/>
            </a:stretch>
          </p:blipFill>
          <p:spPr bwMode="auto">
            <a:xfrm>
              <a:off x="0" y="6856824"/>
              <a:ext cx="10693400" cy="785926"/>
            </a:xfrm>
            <a:prstGeom prst="rect">
              <a:avLst/>
            </a:prstGeom>
            <a:noFill/>
            <a:ln>
              <a:noFill/>
            </a:ln>
          </p:spPr>
        </p:pic>
        <p:pic>
          <p:nvPicPr>
            <p:cNvPr id="32" name="Picture 31">
              <a:extLst>
                <a:ext uri="{FF2B5EF4-FFF2-40B4-BE49-F238E27FC236}">
                  <a16:creationId xmlns:a16="http://schemas.microsoft.com/office/drawing/2014/main" id="{C2AD6B15-6EFC-764E-89DB-07D1FD6DB09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719682" y="7032865"/>
              <a:ext cx="1549918" cy="495648"/>
            </a:xfrm>
            <a:prstGeom prst="rect">
              <a:avLst/>
            </a:prstGeom>
          </p:spPr>
        </p:pic>
        <p:sp>
          <p:nvSpPr>
            <p:cNvPr id="33" name="Rectangle 32">
              <a:extLst>
                <a:ext uri="{FF2B5EF4-FFF2-40B4-BE49-F238E27FC236}">
                  <a16:creationId xmlns:a16="http://schemas.microsoft.com/office/drawing/2014/main" id="{4C5F1857-F8B9-4743-975F-9195EA7326A5}"/>
                </a:ext>
              </a:extLst>
            </p:cNvPr>
            <p:cNvSpPr/>
            <p:nvPr/>
          </p:nvSpPr>
          <p:spPr>
            <a:xfrm>
              <a:off x="8719682" y="7032865"/>
              <a:ext cx="1580018" cy="495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4" name="Picture 9">
              <a:extLst>
                <a:ext uri="{FF2B5EF4-FFF2-40B4-BE49-F238E27FC236}">
                  <a16:creationId xmlns:a16="http://schemas.microsoft.com/office/drawing/2014/main" id="{461819C6-0AA0-3947-AE57-2A454F48B781}"/>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820000" y="7137981"/>
              <a:ext cx="1724055" cy="360000"/>
            </a:xfrm>
            <a:prstGeom prst="rect">
              <a:avLst/>
            </a:prstGeom>
          </p:spPr>
        </p:pic>
      </p:grpSp>
    </p:spTree>
    <p:extLst>
      <p:ext uri="{BB962C8B-B14F-4D97-AF65-F5344CB8AC3E}">
        <p14:creationId xmlns:p14="http://schemas.microsoft.com/office/powerpoint/2010/main" val="14713982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919105B-6FA8-8448-99AA-3481A3850D13}"/>
              </a:ext>
            </a:extLst>
          </p:cNvPr>
          <p:cNvGrpSpPr/>
          <p:nvPr/>
        </p:nvGrpSpPr>
        <p:grpSpPr>
          <a:xfrm>
            <a:off x="341606" y="1339850"/>
            <a:ext cx="10010189" cy="5393879"/>
            <a:chOff x="423246" y="1492249"/>
            <a:chExt cx="10010189" cy="5393879"/>
          </a:xfrm>
        </p:grpSpPr>
        <p:sp>
          <p:nvSpPr>
            <p:cNvPr id="23" name="Freeform: Shape 32"/>
            <p:cNvSpPr/>
            <p:nvPr/>
          </p:nvSpPr>
          <p:spPr>
            <a:xfrm>
              <a:off x="5365757" y="1664278"/>
              <a:ext cx="3014766" cy="1076694"/>
            </a:xfrm>
            <a:custGeom>
              <a:avLst/>
              <a:gdLst/>
              <a:ahLst/>
              <a:cxnLst/>
              <a:rect l="0" t="0" r="0" b="0"/>
              <a:pathLst>
                <a:path>
                  <a:moveTo>
                    <a:pt x="0" y="0"/>
                  </a:moveTo>
                  <a:lnTo>
                    <a:pt x="0" y="867163"/>
                  </a:lnTo>
                  <a:lnTo>
                    <a:pt x="3707207" y="867163"/>
                  </a:lnTo>
                  <a:lnTo>
                    <a:pt x="3707207" y="977168"/>
                  </a:lnTo>
                </a:path>
              </a:pathLst>
            </a:custGeom>
            <a:noFill/>
          </p:spPr>
          <p:style>
            <a:lnRef idx="2">
              <a:schemeClr val="dk2">
                <a:shade val="6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8" name="Freeform: Shape 5"/>
            <p:cNvSpPr/>
            <p:nvPr/>
          </p:nvSpPr>
          <p:spPr>
            <a:xfrm>
              <a:off x="5770412" y="3505517"/>
              <a:ext cx="106418" cy="3011285"/>
            </a:xfrm>
            <a:custGeom>
              <a:avLst/>
              <a:gdLst/>
              <a:ahLst/>
              <a:cxnLst/>
              <a:rect l="0" t="0" r="0" b="0"/>
              <a:pathLst>
                <a:path>
                  <a:moveTo>
                    <a:pt x="0" y="0"/>
                  </a:moveTo>
                  <a:lnTo>
                    <a:pt x="0" y="2732931"/>
                  </a:lnTo>
                  <a:lnTo>
                    <a:pt x="98582" y="2732931"/>
                  </a:lnTo>
                </a:path>
              </a:pathLst>
            </a:custGeom>
            <a:noFill/>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10" name="Freeform: Shape 8"/>
            <p:cNvSpPr/>
            <p:nvPr/>
          </p:nvSpPr>
          <p:spPr>
            <a:xfrm>
              <a:off x="5772319" y="3468125"/>
              <a:ext cx="116155" cy="1382018"/>
            </a:xfrm>
            <a:custGeom>
              <a:avLst/>
              <a:gdLst/>
              <a:ahLst/>
              <a:cxnLst/>
              <a:rect l="0" t="0" r="0" b="0"/>
              <a:pathLst>
                <a:path>
                  <a:moveTo>
                    <a:pt x="0" y="0"/>
                  </a:moveTo>
                  <a:lnTo>
                    <a:pt x="0" y="1254268"/>
                  </a:lnTo>
                  <a:lnTo>
                    <a:pt x="107602" y="1254268"/>
                  </a:lnTo>
                </a:path>
              </a:pathLst>
            </a:custGeom>
            <a:noFill/>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11" name="Freeform: Shape 10"/>
            <p:cNvSpPr/>
            <p:nvPr/>
          </p:nvSpPr>
          <p:spPr>
            <a:xfrm>
              <a:off x="5771984" y="3571026"/>
              <a:ext cx="135607" cy="590605"/>
            </a:xfrm>
            <a:custGeom>
              <a:avLst/>
              <a:gdLst/>
              <a:ahLst/>
              <a:cxnLst/>
              <a:rect l="0" t="0" r="0" b="0"/>
              <a:pathLst>
                <a:path>
                  <a:moveTo>
                    <a:pt x="0" y="0"/>
                  </a:moveTo>
                  <a:lnTo>
                    <a:pt x="0" y="536011"/>
                  </a:lnTo>
                  <a:lnTo>
                    <a:pt x="125622" y="536011"/>
                  </a:lnTo>
                </a:path>
              </a:pathLst>
            </a:custGeom>
            <a:noFill/>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13" name="Freeform: Shape 18"/>
            <p:cNvSpPr/>
            <p:nvPr/>
          </p:nvSpPr>
          <p:spPr>
            <a:xfrm>
              <a:off x="586800" y="4198724"/>
              <a:ext cx="427976" cy="2687404"/>
            </a:xfrm>
            <a:custGeom>
              <a:avLst/>
              <a:gdLst/>
              <a:ahLst/>
              <a:cxnLst/>
              <a:rect l="0" t="0" r="0" b="0"/>
              <a:pathLst>
                <a:path>
                  <a:moveTo>
                    <a:pt x="0" y="0"/>
                  </a:moveTo>
                  <a:lnTo>
                    <a:pt x="0" y="2294421"/>
                  </a:lnTo>
                  <a:lnTo>
                    <a:pt x="265606" y="2294421"/>
                  </a:lnTo>
                </a:path>
              </a:pathLst>
            </a:custGeom>
            <a:noFill/>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a:lstStyle/>
            <a:p>
              <a:endParaRPr lang="en-GB" dirty="0"/>
            </a:p>
          </p:txBody>
        </p:sp>
        <p:sp>
          <p:nvSpPr>
            <p:cNvPr id="14" name="Freeform: Shape 19"/>
            <p:cNvSpPr/>
            <p:nvPr/>
          </p:nvSpPr>
          <p:spPr>
            <a:xfrm>
              <a:off x="582997" y="3453952"/>
              <a:ext cx="286718" cy="1539175"/>
            </a:xfrm>
            <a:custGeom>
              <a:avLst/>
              <a:gdLst/>
              <a:ahLst/>
              <a:cxnLst/>
              <a:rect l="0" t="0" r="0" b="0"/>
              <a:pathLst>
                <a:path>
                  <a:moveTo>
                    <a:pt x="0" y="0"/>
                  </a:moveTo>
                  <a:lnTo>
                    <a:pt x="0" y="1396898"/>
                  </a:lnTo>
                  <a:lnTo>
                    <a:pt x="265606" y="1396898"/>
                  </a:lnTo>
                </a:path>
              </a:pathLst>
            </a:custGeom>
            <a:noFill/>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15" name="Freeform: Shape 20"/>
            <p:cNvSpPr/>
            <p:nvPr/>
          </p:nvSpPr>
          <p:spPr>
            <a:xfrm>
              <a:off x="582997" y="3453952"/>
              <a:ext cx="286718" cy="550236"/>
            </a:xfrm>
            <a:custGeom>
              <a:avLst/>
              <a:gdLst/>
              <a:ahLst/>
              <a:cxnLst/>
              <a:rect l="0" t="0" r="0" b="0"/>
              <a:pathLst>
                <a:path>
                  <a:moveTo>
                    <a:pt x="0" y="0"/>
                  </a:moveTo>
                  <a:lnTo>
                    <a:pt x="0" y="499374"/>
                  </a:lnTo>
                  <a:lnTo>
                    <a:pt x="265606" y="499374"/>
                  </a:lnTo>
                </a:path>
              </a:pathLst>
            </a:custGeom>
            <a:noFill/>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16" name="Freeform: Shape 21"/>
            <p:cNvSpPr/>
            <p:nvPr/>
          </p:nvSpPr>
          <p:spPr>
            <a:xfrm>
              <a:off x="1222002" y="1635228"/>
              <a:ext cx="4149148" cy="1116104"/>
            </a:xfrm>
            <a:custGeom>
              <a:avLst/>
              <a:gdLst/>
              <a:ahLst/>
              <a:cxnLst/>
              <a:rect l="0" t="0" r="0" b="0"/>
              <a:pathLst>
                <a:path>
                  <a:moveTo>
                    <a:pt x="3843629" y="0"/>
                  </a:moveTo>
                  <a:lnTo>
                    <a:pt x="3843629" y="902931"/>
                  </a:lnTo>
                  <a:lnTo>
                    <a:pt x="0" y="902931"/>
                  </a:lnTo>
                  <a:lnTo>
                    <a:pt x="0" y="1012935"/>
                  </a:lnTo>
                </a:path>
              </a:pathLst>
            </a:custGeom>
            <a:noFill/>
          </p:spPr>
          <p:style>
            <a:lnRef idx="2">
              <a:schemeClr val="dk2">
                <a:shade val="6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17" name="Freeform: Shape 25"/>
            <p:cNvSpPr/>
            <p:nvPr/>
          </p:nvSpPr>
          <p:spPr>
            <a:xfrm>
              <a:off x="3207502" y="3452348"/>
              <a:ext cx="242104" cy="2981153"/>
            </a:xfrm>
            <a:custGeom>
              <a:avLst/>
              <a:gdLst/>
              <a:ahLst/>
              <a:cxnLst/>
              <a:rect l="0" t="0" r="0" b="0"/>
              <a:pathLst>
                <a:path>
                  <a:moveTo>
                    <a:pt x="0" y="0"/>
                  </a:moveTo>
                  <a:lnTo>
                    <a:pt x="0" y="1996649"/>
                  </a:lnTo>
                  <a:lnTo>
                    <a:pt x="181293" y="1996649"/>
                  </a:lnTo>
                </a:path>
              </a:pathLst>
            </a:custGeom>
            <a:noFill/>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18" name="Freeform: Shape 26"/>
            <p:cNvSpPr/>
            <p:nvPr/>
          </p:nvSpPr>
          <p:spPr>
            <a:xfrm>
              <a:off x="3209052" y="3505517"/>
              <a:ext cx="205429" cy="1420142"/>
            </a:xfrm>
            <a:custGeom>
              <a:avLst/>
              <a:gdLst/>
              <a:ahLst/>
              <a:cxnLst/>
              <a:rect l="0" t="0" r="0" b="0"/>
              <a:pathLst>
                <a:path>
                  <a:moveTo>
                    <a:pt x="0" y="0"/>
                  </a:moveTo>
                  <a:lnTo>
                    <a:pt x="0" y="1288868"/>
                  </a:lnTo>
                  <a:lnTo>
                    <a:pt x="190302" y="1288868"/>
                  </a:lnTo>
                </a:path>
              </a:pathLst>
            </a:custGeom>
            <a:noFill/>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19" name="Freeform: Shape 27"/>
            <p:cNvSpPr/>
            <p:nvPr/>
          </p:nvSpPr>
          <p:spPr>
            <a:xfrm>
              <a:off x="3209475" y="3584511"/>
              <a:ext cx="205429" cy="647908"/>
            </a:xfrm>
            <a:custGeom>
              <a:avLst/>
              <a:gdLst/>
              <a:ahLst/>
              <a:cxnLst/>
              <a:rect l="0" t="0" r="0" b="0"/>
              <a:pathLst>
                <a:path>
                  <a:moveTo>
                    <a:pt x="0" y="0"/>
                  </a:moveTo>
                  <a:lnTo>
                    <a:pt x="0" y="588017"/>
                  </a:lnTo>
                  <a:lnTo>
                    <a:pt x="190302" y="588017"/>
                  </a:lnTo>
                </a:path>
              </a:pathLst>
            </a:custGeom>
            <a:noFill/>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21" name="Freeform: Shape 30"/>
            <p:cNvSpPr/>
            <p:nvPr/>
          </p:nvSpPr>
          <p:spPr>
            <a:xfrm>
              <a:off x="8659129" y="3460024"/>
              <a:ext cx="241057" cy="1535215"/>
            </a:xfrm>
            <a:custGeom>
              <a:avLst/>
              <a:gdLst/>
              <a:ahLst/>
              <a:cxnLst/>
              <a:rect l="0" t="0" r="0" b="0"/>
              <a:pathLst>
                <a:path>
                  <a:moveTo>
                    <a:pt x="0" y="0"/>
                  </a:moveTo>
                  <a:lnTo>
                    <a:pt x="0" y="1393304"/>
                  </a:lnTo>
                  <a:lnTo>
                    <a:pt x="223307" y="1393304"/>
                  </a:lnTo>
                </a:path>
              </a:pathLst>
            </a:custGeom>
            <a:noFill/>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22" name="Freeform: Shape 31"/>
            <p:cNvSpPr/>
            <p:nvPr/>
          </p:nvSpPr>
          <p:spPr>
            <a:xfrm>
              <a:off x="8659128" y="3460024"/>
              <a:ext cx="242629" cy="699110"/>
            </a:xfrm>
            <a:custGeom>
              <a:avLst/>
              <a:gdLst/>
              <a:ahLst/>
              <a:cxnLst/>
              <a:rect l="0" t="0" r="0" b="0"/>
              <a:pathLst>
                <a:path>
                  <a:moveTo>
                    <a:pt x="0" y="0"/>
                  </a:moveTo>
                  <a:lnTo>
                    <a:pt x="0" y="634486"/>
                  </a:lnTo>
                  <a:lnTo>
                    <a:pt x="224763" y="634486"/>
                  </a:lnTo>
                </a:path>
              </a:pathLst>
            </a:custGeom>
            <a:noFill/>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24" name="Freeform: Shape 33"/>
            <p:cNvSpPr/>
            <p:nvPr/>
          </p:nvSpPr>
          <p:spPr>
            <a:xfrm>
              <a:off x="4203700" y="1492249"/>
              <a:ext cx="2125365" cy="762001"/>
            </a:xfrm>
            <a:custGeom>
              <a:avLst/>
              <a:gdLst>
                <a:gd name="connsiteX0" fmla="*/ 0 w 1968865"/>
                <a:gd name="connsiteY0" fmla="*/ 0 h 523832"/>
                <a:gd name="connsiteX1" fmla="*/ 1968865 w 1968865"/>
                <a:gd name="connsiteY1" fmla="*/ 0 h 523832"/>
                <a:gd name="connsiteX2" fmla="*/ 1968865 w 1968865"/>
                <a:gd name="connsiteY2" fmla="*/ 523832 h 523832"/>
                <a:gd name="connsiteX3" fmla="*/ 0 w 1968865"/>
                <a:gd name="connsiteY3" fmla="*/ 523832 h 523832"/>
                <a:gd name="connsiteX4" fmla="*/ 0 w 1968865"/>
                <a:gd name="connsiteY4" fmla="*/ 0 h 523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8865" h="523832">
                  <a:moveTo>
                    <a:pt x="0" y="0"/>
                  </a:moveTo>
                  <a:lnTo>
                    <a:pt x="1968865" y="0"/>
                  </a:lnTo>
                  <a:lnTo>
                    <a:pt x="1968865" y="523832"/>
                  </a:lnTo>
                  <a:lnTo>
                    <a:pt x="0" y="523832"/>
                  </a:lnTo>
                  <a:lnTo>
                    <a:pt x="0" y="0"/>
                  </a:lnTo>
                  <a:close/>
                </a:path>
              </a:pathLst>
            </a:custGeom>
            <a:solidFill>
              <a:srgbClr val="008000"/>
            </a:solidFill>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spcFirstLastPara="0" vert="horz" wrap="square" lIns="8295" tIns="8295" rIns="8295" bIns="8295" numCol="1" spcCol="1383" anchor="ctr" anchorCtr="0">
              <a:noAutofit/>
            </a:bodyPr>
            <a:lstStyle/>
            <a:p>
              <a:pPr algn="ctr" defTabSz="580659">
                <a:lnSpc>
                  <a:spcPct val="90000"/>
                </a:lnSpc>
                <a:spcBef>
                  <a:spcPct val="0"/>
                </a:spcBef>
                <a:spcAft>
                  <a:spcPct val="35000"/>
                </a:spcAft>
              </a:pPr>
              <a:r>
                <a:rPr lang="en-GB" sz="1700" b="1" dirty="0">
                  <a:cs typeface="Arial" panose="020B0604020202020204" pitchFamily="34" charset="0"/>
                </a:rPr>
                <a:t>General Director</a:t>
              </a:r>
            </a:p>
          </p:txBody>
        </p:sp>
        <p:sp>
          <p:nvSpPr>
            <p:cNvPr id="25" name="Freeform: Shape 34"/>
            <p:cNvSpPr/>
            <p:nvPr/>
          </p:nvSpPr>
          <p:spPr>
            <a:xfrm>
              <a:off x="8241218" y="2656495"/>
              <a:ext cx="2192217" cy="816955"/>
            </a:xfrm>
            <a:custGeom>
              <a:avLst/>
              <a:gdLst>
                <a:gd name="connsiteX0" fmla="*/ 0 w 1653340"/>
                <a:gd name="connsiteY0" fmla="*/ 0 h 762919"/>
                <a:gd name="connsiteX1" fmla="*/ 1653340 w 1653340"/>
                <a:gd name="connsiteY1" fmla="*/ 0 h 762919"/>
                <a:gd name="connsiteX2" fmla="*/ 1653340 w 1653340"/>
                <a:gd name="connsiteY2" fmla="*/ 762919 h 762919"/>
                <a:gd name="connsiteX3" fmla="*/ 0 w 1653340"/>
                <a:gd name="connsiteY3" fmla="*/ 762919 h 762919"/>
                <a:gd name="connsiteX4" fmla="*/ 0 w 1653340"/>
                <a:gd name="connsiteY4" fmla="*/ 0 h 76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3340" h="762919">
                  <a:moveTo>
                    <a:pt x="0" y="0"/>
                  </a:moveTo>
                  <a:lnTo>
                    <a:pt x="1653340" y="0"/>
                  </a:lnTo>
                  <a:lnTo>
                    <a:pt x="1653340" y="762919"/>
                  </a:lnTo>
                  <a:lnTo>
                    <a:pt x="0" y="762919"/>
                  </a:lnTo>
                  <a:lnTo>
                    <a:pt x="0" y="0"/>
                  </a:lnTo>
                  <a:close/>
                </a:path>
              </a:pathLst>
            </a:custGeom>
            <a:solidFill>
              <a:srgbClr val="008000"/>
            </a:solidFill>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spcFirstLastPara="0" vert="horz" wrap="square" lIns="8295" tIns="8295" rIns="8295" bIns="8295" numCol="1" spcCol="1383" anchor="ctr" anchorCtr="0">
              <a:noAutofit/>
            </a:bodyPr>
            <a:lstStyle/>
            <a:p>
              <a:pPr algn="ctr" defTabSz="580659">
                <a:lnSpc>
                  <a:spcPct val="90000"/>
                </a:lnSpc>
                <a:spcBef>
                  <a:spcPct val="0"/>
                </a:spcBef>
                <a:spcAft>
                  <a:spcPct val="35000"/>
                </a:spcAft>
              </a:pPr>
              <a:r>
                <a:rPr lang="en-GB" sz="1700" b="1" dirty="0">
                  <a:cs typeface="Arial" panose="020B0604020202020204" pitchFamily="34" charset="0"/>
                </a:rPr>
                <a:t>New Products / R&amp;D</a:t>
              </a:r>
            </a:p>
          </p:txBody>
        </p:sp>
        <p:sp>
          <p:nvSpPr>
            <p:cNvPr id="26" name="Freeform: Shape 35"/>
            <p:cNvSpPr/>
            <p:nvPr/>
          </p:nvSpPr>
          <p:spPr>
            <a:xfrm>
              <a:off x="8901757" y="3811513"/>
              <a:ext cx="1531678" cy="652537"/>
            </a:xfrm>
            <a:custGeom>
              <a:avLst/>
              <a:gdLst>
                <a:gd name="connsiteX0" fmla="*/ 0 w 1063756"/>
                <a:gd name="connsiteY0" fmla="*/ 0 h 630976"/>
                <a:gd name="connsiteX1" fmla="*/ 1063756 w 1063756"/>
                <a:gd name="connsiteY1" fmla="*/ 0 h 630976"/>
                <a:gd name="connsiteX2" fmla="*/ 1063756 w 1063756"/>
                <a:gd name="connsiteY2" fmla="*/ 630976 h 630976"/>
                <a:gd name="connsiteX3" fmla="*/ 0 w 1063756"/>
                <a:gd name="connsiteY3" fmla="*/ 630976 h 630976"/>
                <a:gd name="connsiteX4" fmla="*/ 0 w 1063756"/>
                <a:gd name="connsiteY4" fmla="*/ 0 h 630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3756" h="630976">
                  <a:moveTo>
                    <a:pt x="0" y="0"/>
                  </a:moveTo>
                  <a:lnTo>
                    <a:pt x="1063756" y="0"/>
                  </a:lnTo>
                  <a:lnTo>
                    <a:pt x="1063756" y="630976"/>
                  </a:lnTo>
                  <a:lnTo>
                    <a:pt x="0" y="630976"/>
                  </a:lnTo>
                  <a:lnTo>
                    <a:pt x="0" y="0"/>
                  </a:lnTo>
                  <a:close/>
                </a:path>
              </a:pathLst>
            </a:custGeom>
            <a:solidFill>
              <a:srgbClr val="008000"/>
            </a:solidFill>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spcFirstLastPara="0" vert="horz" wrap="square" lIns="8295" tIns="8295" rIns="8295" bIns="8295" numCol="1" spcCol="1383" anchor="ctr" anchorCtr="0">
              <a:noAutofit/>
            </a:bodyPr>
            <a:lstStyle/>
            <a:p>
              <a:pPr algn="ctr" defTabSz="580659">
                <a:lnSpc>
                  <a:spcPct val="90000"/>
                </a:lnSpc>
                <a:spcBef>
                  <a:spcPct val="0"/>
                </a:spcBef>
                <a:spcAft>
                  <a:spcPct val="35000"/>
                </a:spcAft>
              </a:pPr>
              <a:r>
                <a:rPr lang="en-GB" sz="1300" b="1" dirty="0">
                  <a:cs typeface="Arial" panose="020B0604020202020204" pitchFamily="34" charset="0"/>
                </a:rPr>
                <a:t>Product  Development</a:t>
              </a:r>
            </a:p>
          </p:txBody>
        </p:sp>
        <p:sp>
          <p:nvSpPr>
            <p:cNvPr id="27" name="Freeform: Shape 36"/>
            <p:cNvSpPr/>
            <p:nvPr/>
          </p:nvSpPr>
          <p:spPr>
            <a:xfrm>
              <a:off x="8900187" y="4706647"/>
              <a:ext cx="1531678" cy="595603"/>
            </a:xfrm>
            <a:custGeom>
              <a:avLst/>
              <a:gdLst>
                <a:gd name="connsiteX0" fmla="*/ 0 w 1047664"/>
                <a:gd name="connsiteY0" fmla="*/ 0 h 523832"/>
                <a:gd name="connsiteX1" fmla="*/ 1047664 w 1047664"/>
                <a:gd name="connsiteY1" fmla="*/ 0 h 523832"/>
                <a:gd name="connsiteX2" fmla="*/ 1047664 w 1047664"/>
                <a:gd name="connsiteY2" fmla="*/ 523832 h 523832"/>
                <a:gd name="connsiteX3" fmla="*/ 0 w 1047664"/>
                <a:gd name="connsiteY3" fmla="*/ 523832 h 523832"/>
                <a:gd name="connsiteX4" fmla="*/ 0 w 1047664"/>
                <a:gd name="connsiteY4" fmla="*/ 0 h 523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664" h="523832">
                  <a:moveTo>
                    <a:pt x="0" y="0"/>
                  </a:moveTo>
                  <a:lnTo>
                    <a:pt x="1047664" y="0"/>
                  </a:lnTo>
                  <a:lnTo>
                    <a:pt x="1047664" y="523832"/>
                  </a:lnTo>
                  <a:lnTo>
                    <a:pt x="0" y="523832"/>
                  </a:lnTo>
                  <a:lnTo>
                    <a:pt x="0" y="0"/>
                  </a:lnTo>
                  <a:close/>
                </a:path>
              </a:pathLst>
            </a:custGeom>
            <a:solidFill>
              <a:srgbClr val="008000"/>
            </a:solidFill>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spcFirstLastPara="0" vert="horz" wrap="square" lIns="8295" tIns="8295" rIns="8295" bIns="8295" numCol="1" spcCol="1383" anchor="ctr" anchorCtr="0">
              <a:noAutofit/>
            </a:bodyPr>
            <a:lstStyle/>
            <a:p>
              <a:pPr algn="ctr" defTabSz="580659">
                <a:lnSpc>
                  <a:spcPct val="90000"/>
                </a:lnSpc>
                <a:spcBef>
                  <a:spcPct val="0"/>
                </a:spcBef>
                <a:spcAft>
                  <a:spcPct val="35000"/>
                </a:spcAft>
              </a:pPr>
              <a:r>
                <a:rPr lang="en-US" sz="1300" b="1" dirty="0">
                  <a:cs typeface="Arial" panose="020B0604020202020204" pitchFamily="34" charset="0"/>
                </a:rPr>
                <a:t>Phase  2</a:t>
              </a:r>
            </a:p>
          </p:txBody>
        </p:sp>
        <p:sp>
          <p:nvSpPr>
            <p:cNvPr id="28" name="Freeform: Shape 38"/>
            <p:cNvSpPr/>
            <p:nvPr/>
          </p:nvSpPr>
          <p:spPr>
            <a:xfrm>
              <a:off x="3000897" y="2658482"/>
              <a:ext cx="1888603" cy="814968"/>
            </a:xfrm>
            <a:custGeom>
              <a:avLst/>
              <a:gdLst>
                <a:gd name="connsiteX0" fmla="*/ 0 w 1978304"/>
                <a:gd name="connsiteY0" fmla="*/ 0 h 721641"/>
                <a:gd name="connsiteX1" fmla="*/ 1978304 w 1978304"/>
                <a:gd name="connsiteY1" fmla="*/ 0 h 721641"/>
                <a:gd name="connsiteX2" fmla="*/ 1978304 w 1978304"/>
                <a:gd name="connsiteY2" fmla="*/ 721641 h 721641"/>
                <a:gd name="connsiteX3" fmla="*/ 0 w 1978304"/>
                <a:gd name="connsiteY3" fmla="*/ 721641 h 721641"/>
                <a:gd name="connsiteX4" fmla="*/ 0 w 1978304"/>
                <a:gd name="connsiteY4" fmla="*/ 0 h 721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8304" h="721641">
                  <a:moveTo>
                    <a:pt x="0" y="0"/>
                  </a:moveTo>
                  <a:lnTo>
                    <a:pt x="1978304" y="0"/>
                  </a:lnTo>
                  <a:lnTo>
                    <a:pt x="1978304" y="721641"/>
                  </a:lnTo>
                  <a:lnTo>
                    <a:pt x="0" y="721641"/>
                  </a:lnTo>
                  <a:lnTo>
                    <a:pt x="0" y="0"/>
                  </a:lnTo>
                  <a:close/>
                </a:path>
              </a:pathLst>
            </a:custGeom>
            <a:solidFill>
              <a:srgbClr val="008000"/>
            </a:solidFill>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spcFirstLastPara="0" vert="horz" wrap="square" lIns="8295" tIns="8295" rIns="8295" bIns="8295" numCol="1" spcCol="1383" anchor="ctr" anchorCtr="0">
              <a:noAutofit/>
            </a:bodyPr>
            <a:lstStyle/>
            <a:p>
              <a:pPr algn="ctr" defTabSz="580659">
                <a:lnSpc>
                  <a:spcPct val="90000"/>
                </a:lnSpc>
                <a:spcBef>
                  <a:spcPct val="0"/>
                </a:spcBef>
                <a:spcAft>
                  <a:spcPct val="35000"/>
                </a:spcAft>
              </a:pPr>
              <a:r>
                <a:rPr lang="en-GB" sz="1700" b="1" dirty="0">
                  <a:cs typeface="Arial" panose="020B0604020202020204" pitchFamily="34" charset="0"/>
                </a:rPr>
                <a:t>Commercial</a:t>
              </a:r>
            </a:p>
          </p:txBody>
        </p:sp>
        <p:sp>
          <p:nvSpPr>
            <p:cNvPr id="29" name="Freeform: Shape 39"/>
            <p:cNvSpPr/>
            <p:nvPr/>
          </p:nvSpPr>
          <p:spPr>
            <a:xfrm>
              <a:off x="3279971" y="3715597"/>
              <a:ext cx="1609529" cy="596053"/>
            </a:xfrm>
            <a:custGeom>
              <a:avLst/>
              <a:gdLst>
                <a:gd name="connsiteX0" fmla="*/ 0 w 1047664"/>
                <a:gd name="connsiteY0" fmla="*/ 0 h 523832"/>
                <a:gd name="connsiteX1" fmla="*/ 1047664 w 1047664"/>
                <a:gd name="connsiteY1" fmla="*/ 0 h 523832"/>
                <a:gd name="connsiteX2" fmla="*/ 1047664 w 1047664"/>
                <a:gd name="connsiteY2" fmla="*/ 523832 h 523832"/>
                <a:gd name="connsiteX3" fmla="*/ 0 w 1047664"/>
                <a:gd name="connsiteY3" fmla="*/ 523832 h 523832"/>
                <a:gd name="connsiteX4" fmla="*/ 0 w 1047664"/>
                <a:gd name="connsiteY4" fmla="*/ 0 h 523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664" h="523832">
                  <a:moveTo>
                    <a:pt x="0" y="0"/>
                  </a:moveTo>
                  <a:lnTo>
                    <a:pt x="1047664" y="0"/>
                  </a:lnTo>
                  <a:lnTo>
                    <a:pt x="1047664" y="523832"/>
                  </a:lnTo>
                  <a:lnTo>
                    <a:pt x="0" y="523832"/>
                  </a:lnTo>
                  <a:lnTo>
                    <a:pt x="0" y="0"/>
                  </a:lnTo>
                  <a:close/>
                </a:path>
              </a:pathLst>
            </a:custGeom>
            <a:solidFill>
              <a:srgbClr val="008000"/>
            </a:solidFill>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spcFirstLastPara="0" vert="horz" wrap="square" lIns="8295" tIns="8295" rIns="8295" bIns="8295" numCol="1" spcCol="1383" anchor="ctr" anchorCtr="0">
              <a:noAutofit/>
            </a:bodyPr>
            <a:lstStyle/>
            <a:p>
              <a:pPr algn="ctr" defTabSz="580659">
                <a:lnSpc>
                  <a:spcPct val="90000"/>
                </a:lnSpc>
                <a:spcBef>
                  <a:spcPct val="0"/>
                </a:spcBef>
                <a:spcAft>
                  <a:spcPct val="35000"/>
                </a:spcAft>
              </a:pPr>
              <a:r>
                <a:rPr lang="en-GB" sz="1300" b="1" dirty="0">
                  <a:cs typeface="Arial" panose="020B0604020202020204" pitchFamily="34" charset="0"/>
                </a:rPr>
                <a:t>Sales</a:t>
              </a:r>
            </a:p>
          </p:txBody>
        </p:sp>
        <p:sp>
          <p:nvSpPr>
            <p:cNvPr id="30" name="Freeform: Shape 40"/>
            <p:cNvSpPr/>
            <p:nvPr/>
          </p:nvSpPr>
          <p:spPr>
            <a:xfrm>
              <a:off x="3279971" y="4535201"/>
              <a:ext cx="1609529" cy="614650"/>
            </a:xfrm>
            <a:custGeom>
              <a:avLst/>
              <a:gdLst>
                <a:gd name="connsiteX0" fmla="*/ 0 w 1047664"/>
                <a:gd name="connsiteY0" fmla="*/ 0 h 523832"/>
                <a:gd name="connsiteX1" fmla="*/ 1047664 w 1047664"/>
                <a:gd name="connsiteY1" fmla="*/ 0 h 523832"/>
                <a:gd name="connsiteX2" fmla="*/ 1047664 w 1047664"/>
                <a:gd name="connsiteY2" fmla="*/ 523832 h 523832"/>
                <a:gd name="connsiteX3" fmla="*/ 0 w 1047664"/>
                <a:gd name="connsiteY3" fmla="*/ 523832 h 523832"/>
                <a:gd name="connsiteX4" fmla="*/ 0 w 1047664"/>
                <a:gd name="connsiteY4" fmla="*/ 0 h 523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664" h="523832">
                  <a:moveTo>
                    <a:pt x="0" y="0"/>
                  </a:moveTo>
                  <a:lnTo>
                    <a:pt x="1047664" y="0"/>
                  </a:lnTo>
                  <a:lnTo>
                    <a:pt x="1047664" y="523832"/>
                  </a:lnTo>
                  <a:lnTo>
                    <a:pt x="0" y="523832"/>
                  </a:lnTo>
                  <a:lnTo>
                    <a:pt x="0" y="0"/>
                  </a:lnTo>
                  <a:close/>
                </a:path>
              </a:pathLst>
            </a:custGeom>
            <a:solidFill>
              <a:srgbClr val="008000"/>
            </a:solidFill>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spcFirstLastPara="0" vert="horz" wrap="square" lIns="8295" tIns="8295" rIns="8295" bIns="8295" numCol="1" spcCol="1383" anchor="ctr" anchorCtr="0">
              <a:noAutofit/>
            </a:bodyPr>
            <a:lstStyle/>
            <a:p>
              <a:pPr algn="ctr" defTabSz="580659">
                <a:lnSpc>
                  <a:spcPct val="90000"/>
                </a:lnSpc>
                <a:spcBef>
                  <a:spcPct val="0"/>
                </a:spcBef>
                <a:spcAft>
                  <a:spcPct val="35000"/>
                </a:spcAft>
              </a:pPr>
              <a:r>
                <a:rPr lang="en-GB" sz="1300" b="1" dirty="0">
                  <a:cs typeface="Arial" panose="020B0604020202020204" pitchFamily="34" charset="0"/>
                </a:rPr>
                <a:t>Dispatch</a:t>
              </a:r>
            </a:p>
          </p:txBody>
        </p:sp>
        <p:sp>
          <p:nvSpPr>
            <p:cNvPr id="31" name="Freeform: Shape 41"/>
            <p:cNvSpPr/>
            <p:nvPr/>
          </p:nvSpPr>
          <p:spPr>
            <a:xfrm>
              <a:off x="3270244" y="5363767"/>
              <a:ext cx="1619255" cy="624283"/>
            </a:xfrm>
            <a:custGeom>
              <a:avLst/>
              <a:gdLst>
                <a:gd name="connsiteX0" fmla="*/ 0 w 1047664"/>
                <a:gd name="connsiteY0" fmla="*/ 0 h 523832"/>
                <a:gd name="connsiteX1" fmla="*/ 1047664 w 1047664"/>
                <a:gd name="connsiteY1" fmla="*/ 0 h 523832"/>
                <a:gd name="connsiteX2" fmla="*/ 1047664 w 1047664"/>
                <a:gd name="connsiteY2" fmla="*/ 523832 h 523832"/>
                <a:gd name="connsiteX3" fmla="*/ 0 w 1047664"/>
                <a:gd name="connsiteY3" fmla="*/ 523832 h 523832"/>
                <a:gd name="connsiteX4" fmla="*/ 0 w 1047664"/>
                <a:gd name="connsiteY4" fmla="*/ 0 h 523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664" h="523832">
                  <a:moveTo>
                    <a:pt x="0" y="0"/>
                  </a:moveTo>
                  <a:lnTo>
                    <a:pt x="1047664" y="0"/>
                  </a:lnTo>
                  <a:lnTo>
                    <a:pt x="1047664" y="523832"/>
                  </a:lnTo>
                  <a:lnTo>
                    <a:pt x="0" y="523832"/>
                  </a:lnTo>
                  <a:lnTo>
                    <a:pt x="0" y="0"/>
                  </a:lnTo>
                  <a:close/>
                </a:path>
              </a:pathLst>
            </a:custGeom>
            <a:solidFill>
              <a:srgbClr val="008000"/>
            </a:solidFill>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spcFirstLastPara="0" vert="horz" wrap="square" lIns="8295" tIns="8295" rIns="8295" bIns="8295" numCol="1" spcCol="1383" anchor="ctr" anchorCtr="0">
              <a:noAutofit/>
            </a:bodyPr>
            <a:lstStyle/>
            <a:p>
              <a:pPr algn="ctr" defTabSz="580659">
                <a:lnSpc>
                  <a:spcPct val="90000"/>
                </a:lnSpc>
                <a:spcBef>
                  <a:spcPct val="0"/>
                </a:spcBef>
                <a:spcAft>
                  <a:spcPct val="35000"/>
                </a:spcAft>
              </a:pPr>
              <a:r>
                <a:rPr lang="en-GB" sz="1300" b="1" dirty="0">
                  <a:cs typeface="Arial" panose="020B0604020202020204" pitchFamily="34" charset="0"/>
                </a:rPr>
                <a:t>Distribution</a:t>
              </a:r>
            </a:p>
          </p:txBody>
        </p:sp>
        <p:sp>
          <p:nvSpPr>
            <p:cNvPr id="32" name="Freeform: Shape 43"/>
            <p:cNvSpPr/>
            <p:nvPr/>
          </p:nvSpPr>
          <p:spPr>
            <a:xfrm>
              <a:off x="423246" y="2658812"/>
              <a:ext cx="1875454" cy="814638"/>
            </a:xfrm>
            <a:custGeom>
              <a:avLst/>
              <a:gdLst>
                <a:gd name="connsiteX0" fmla="*/ 0 w 1479878"/>
                <a:gd name="connsiteY0" fmla="*/ 0 h 721641"/>
                <a:gd name="connsiteX1" fmla="*/ 1479878 w 1479878"/>
                <a:gd name="connsiteY1" fmla="*/ 0 h 721641"/>
                <a:gd name="connsiteX2" fmla="*/ 1479878 w 1479878"/>
                <a:gd name="connsiteY2" fmla="*/ 721641 h 721641"/>
                <a:gd name="connsiteX3" fmla="*/ 0 w 1479878"/>
                <a:gd name="connsiteY3" fmla="*/ 721641 h 721641"/>
                <a:gd name="connsiteX4" fmla="*/ 0 w 1479878"/>
                <a:gd name="connsiteY4" fmla="*/ 0 h 721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878" h="721641">
                  <a:moveTo>
                    <a:pt x="0" y="0"/>
                  </a:moveTo>
                  <a:lnTo>
                    <a:pt x="1479878" y="0"/>
                  </a:lnTo>
                  <a:lnTo>
                    <a:pt x="1479878" y="721641"/>
                  </a:lnTo>
                  <a:lnTo>
                    <a:pt x="0" y="721641"/>
                  </a:lnTo>
                  <a:lnTo>
                    <a:pt x="0" y="0"/>
                  </a:lnTo>
                  <a:close/>
                </a:path>
              </a:pathLst>
            </a:custGeom>
            <a:solidFill>
              <a:srgbClr val="008000"/>
            </a:solidFill>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spcFirstLastPara="0" vert="horz" wrap="square" lIns="8295" tIns="8295" rIns="8295" bIns="8295" numCol="1" spcCol="1383" anchor="ctr" anchorCtr="0">
              <a:noAutofit/>
            </a:bodyPr>
            <a:lstStyle/>
            <a:p>
              <a:pPr algn="ctr" defTabSz="580659">
                <a:lnSpc>
                  <a:spcPct val="90000"/>
                </a:lnSpc>
                <a:spcBef>
                  <a:spcPct val="0"/>
                </a:spcBef>
                <a:spcAft>
                  <a:spcPct val="35000"/>
                </a:spcAft>
              </a:pPr>
              <a:r>
                <a:rPr lang="en-GB" sz="1700" b="1" dirty="0">
                  <a:cs typeface="Arial" panose="020B0604020202020204" pitchFamily="34" charset="0"/>
                </a:rPr>
                <a:t>Production</a:t>
              </a:r>
            </a:p>
          </p:txBody>
        </p:sp>
        <p:sp>
          <p:nvSpPr>
            <p:cNvPr id="33" name="Freeform: Shape 44"/>
            <p:cNvSpPr/>
            <p:nvPr/>
          </p:nvSpPr>
          <p:spPr>
            <a:xfrm>
              <a:off x="869716" y="3715597"/>
              <a:ext cx="1428983" cy="596053"/>
            </a:xfrm>
            <a:custGeom>
              <a:avLst/>
              <a:gdLst>
                <a:gd name="connsiteX0" fmla="*/ 0 w 1047664"/>
                <a:gd name="connsiteY0" fmla="*/ 0 h 523832"/>
                <a:gd name="connsiteX1" fmla="*/ 1047664 w 1047664"/>
                <a:gd name="connsiteY1" fmla="*/ 0 h 523832"/>
                <a:gd name="connsiteX2" fmla="*/ 1047664 w 1047664"/>
                <a:gd name="connsiteY2" fmla="*/ 523832 h 523832"/>
                <a:gd name="connsiteX3" fmla="*/ 0 w 1047664"/>
                <a:gd name="connsiteY3" fmla="*/ 523832 h 523832"/>
                <a:gd name="connsiteX4" fmla="*/ 0 w 1047664"/>
                <a:gd name="connsiteY4" fmla="*/ 0 h 523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664" h="523832">
                  <a:moveTo>
                    <a:pt x="0" y="0"/>
                  </a:moveTo>
                  <a:lnTo>
                    <a:pt x="1047664" y="0"/>
                  </a:lnTo>
                  <a:lnTo>
                    <a:pt x="1047664" y="523832"/>
                  </a:lnTo>
                  <a:lnTo>
                    <a:pt x="0" y="523832"/>
                  </a:lnTo>
                  <a:lnTo>
                    <a:pt x="0" y="0"/>
                  </a:lnTo>
                  <a:close/>
                </a:path>
              </a:pathLst>
            </a:custGeom>
            <a:solidFill>
              <a:srgbClr val="008000"/>
            </a:solidFill>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spcFirstLastPara="0" vert="horz" wrap="square" lIns="8295" tIns="8295" rIns="8295" bIns="8295" numCol="1" spcCol="1383" anchor="ctr" anchorCtr="0">
              <a:noAutofit/>
            </a:bodyPr>
            <a:lstStyle/>
            <a:p>
              <a:pPr algn="ctr" defTabSz="580659">
                <a:lnSpc>
                  <a:spcPct val="90000"/>
                </a:lnSpc>
                <a:spcBef>
                  <a:spcPct val="0"/>
                </a:spcBef>
                <a:spcAft>
                  <a:spcPct val="35000"/>
                </a:spcAft>
              </a:pPr>
              <a:r>
                <a:rPr lang="en-GB" sz="1300" b="1" dirty="0">
                  <a:cs typeface="Arial" panose="020B0604020202020204" pitchFamily="34" charset="0"/>
                </a:rPr>
                <a:t>Cement     Production</a:t>
              </a:r>
            </a:p>
          </p:txBody>
        </p:sp>
        <p:sp>
          <p:nvSpPr>
            <p:cNvPr id="34" name="Freeform: Shape 45"/>
            <p:cNvSpPr/>
            <p:nvPr/>
          </p:nvSpPr>
          <p:spPr>
            <a:xfrm>
              <a:off x="869716" y="4535200"/>
              <a:ext cx="1428983" cy="614650"/>
            </a:xfrm>
            <a:custGeom>
              <a:avLst/>
              <a:gdLst>
                <a:gd name="connsiteX0" fmla="*/ 0 w 1047664"/>
                <a:gd name="connsiteY0" fmla="*/ 0 h 831195"/>
                <a:gd name="connsiteX1" fmla="*/ 1047664 w 1047664"/>
                <a:gd name="connsiteY1" fmla="*/ 0 h 831195"/>
                <a:gd name="connsiteX2" fmla="*/ 1047664 w 1047664"/>
                <a:gd name="connsiteY2" fmla="*/ 831195 h 831195"/>
                <a:gd name="connsiteX3" fmla="*/ 0 w 1047664"/>
                <a:gd name="connsiteY3" fmla="*/ 831195 h 831195"/>
                <a:gd name="connsiteX4" fmla="*/ 0 w 1047664"/>
                <a:gd name="connsiteY4" fmla="*/ 0 h 831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664" h="831195">
                  <a:moveTo>
                    <a:pt x="0" y="0"/>
                  </a:moveTo>
                  <a:lnTo>
                    <a:pt x="1047664" y="0"/>
                  </a:lnTo>
                  <a:lnTo>
                    <a:pt x="1047664" y="831195"/>
                  </a:lnTo>
                  <a:lnTo>
                    <a:pt x="0" y="831195"/>
                  </a:lnTo>
                  <a:lnTo>
                    <a:pt x="0" y="0"/>
                  </a:lnTo>
                  <a:close/>
                </a:path>
              </a:pathLst>
            </a:custGeom>
            <a:solidFill>
              <a:srgbClr val="008000"/>
            </a:solidFill>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spcFirstLastPara="0" vert="horz" wrap="square" lIns="8295" tIns="8295" rIns="8295" bIns="8295" numCol="1" spcCol="1383" anchor="ctr" anchorCtr="0">
              <a:noAutofit/>
            </a:bodyPr>
            <a:lstStyle/>
            <a:p>
              <a:pPr algn="ctr" defTabSz="580659">
                <a:lnSpc>
                  <a:spcPct val="90000"/>
                </a:lnSpc>
                <a:spcBef>
                  <a:spcPct val="0"/>
                </a:spcBef>
                <a:spcAft>
                  <a:spcPct val="35000"/>
                </a:spcAft>
              </a:pPr>
              <a:r>
                <a:rPr lang="en-GB" sz="1300" b="1" dirty="0">
                  <a:cs typeface="Arial" panose="020B0604020202020204" pitchFamily="34" charset="0"/>
                </a:rPr>
                <a:t>Procurement</a:t>
              </a:r>
            </a:p>
          </p:txBody>
        </p:sp>
        <p:sp>
          <p:nvSpPr>
            <p:cNvPr id="35" name="Freeform: Shape 46"/>
            <p:cNvSpPr/>
            <p:nvPr/>
          </p:nvSpPr>
          <p:spPr>
            <a:xfrm>
              <a:off x="879453" y="5363767"/>
              <a:ext cx="1419246" cy="548083"/>
            </a:xfrm>
            <a:custGeom>
              <a:avLst/>
              <a:gdLst>
                <a:gd name="connsiteX0" fmla="*/ 0 w 1047664"/>
                <a:gd name="connsiteY0" fmla="*/ 0 h 523832"/>
                <a:gd name="connsiteX1" fmla="*/ 1047664 w 1047664"/>
                <a:gd name="connsiteY1" fmla="*/ 0 h 523832"/>
                <a:gd name="connsiteX2" fmla="*/ 1047664 w 1047664"/>
                <a:gd name="connsiteY2" fmla="*/ 523832 h 523832"/>
                <a:gd name="connsiteX3" fmla="*/ 0 w 1047664"/>
                <a:gd name="connsiteY3" fmla="*/ 523832 h 523832"/>
                <a:gd name="connsiteX4" fmla="*/ 0 w 1047664"/>
                <a:gd name="connsiteY4" fmla="*/ 0 h 523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664" h="523832">
                  <a:moveTo>
                    <a:pt x="0" y="0"/>
                  </a:moveTo>
                  <a:lnTo>
                    <a:pt x="1047664" y="0"/>
                  </a:lnTo>
                  <a:lnTo>
                    <a:pt x="1047664" y="523832"/>
                  </a:lnTo>
                  <a:lnTo>
                    <a:pt x="0" y="523832"/>
                  </a:lnTo>
                  <a:lnTo>
                    <a:pt x="0" y="0"/>
                  </a:lnTo>
                  <a:close/>
                </a:path>
              </a:pathLst>
            </a:custGeom>
            <a:solidFill>
              <a:srgbClr val="008000"/>
            </a:solidFill>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spcFirstLastPara="0" vert="horz" wrap="square" lIns="8295" tIns="8295" rIns="8295" bIns="8295" numCol="1" spcCol="1383" anchor="ctr" anchorCtr="0">
              <a:noAutofit/>
            </a:bodyPr>
            <a:lstStyle/>
            <a:p>
              <a:pPr algn="ctr" defTabSz="580659">
                <a:lnSpc>
                  <a:spcPct val="90000"/>
                </a:lnSpc>
                <a:spcBef>
                  <a:spcPct val="0"/>
                </a:spcBef>
                <a:spcAft>
                  <a:spcPct val="35000"/>
                </a:spcAft>
              </a:pPr>
              <a:r>
                <a:rPr lang="en-GB" sz="1300" b="1" dirty="0">
                  <a:cs typeface="Arial" panose="020B0604020202020204" pitchFamily="34" charset="0"/>
                </a:rPr>
                <a:t>Warehouse</a:t>
              </a:r>
            </a:p>
          </p:txBody>
        </p:sp>
        <p:sp>
          <p:nvSpPr>
            <p:cNvPr id="36" name="Freeform: Shape 52"/>
            <p:cNvSpPr/>
            <p:nvPr/>
          </p:nvSpPr>
          <p:spPr>
            <a:xfrm>
              <a:off x="5526797" y="2664883"/>
              <a:ext cx="2105903" cy="808567"/>
            </a:xfrm>
            <a:custGeom>
              <a:avLst/>
              <a:gdLst>
                <a:gd name="connsiteX0" fmla="*/ 0 w 1809295"/>
                <a:gd name="connsiteY0" fmla="*/ 0 h 721641"/>
                <a:gd name="connsiteX1" fmla="*/ 1809295 w 1809295"/>
                <a:gd name="connsiteY1" fmla="*/ 0 h 721641"/>
                <a:gd name="connsiteX2" fmla="*/ 1809295 w 1809295"/>
                <a:gd name="connsiteY2" fmla="*/ 721641 h 721641"/>
                <a:gd name="connsiteX3" fmla="*/ 0 w 1809295"/>
                <a:gd name="connsiteY3" fmla="*/ 721641 h 721641"/>
                <a:gd name="connsiteX4" fmla="*/ 0 w 1809295"/>
                <a:gd name="connsiteY4" fmla="*/ 0 h 721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295" h="721641">
                  <a:moveTo>
                    <a:pt x="0" y="0"/>
                  </a:moveTo>
                  <a:lnTo>
                    <a:pt x="1809295" y="0"/>
                  </a:lnTo>
                  <a:lnTo>
                    <a:pt x="1809295" y="721641"/>
                  </a:lnTo>
                  <a:lnTo>
                    <a:pt x="0" y="721641"/>
                  </a:lnTo>
                  <a:lnTo>
                    <a:pt x="0" y="0"/>
                  </a:lnTo>
                  <a:close/>
                </a:path>
              </a:pathLst>
            </a:custGeom>
            <a:solidFill>
              <a:srgbClr val="008000"/>
            </a:solidFill>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spcFirstLastPara="0" vert="horz" wrap="square" lIns="8295" tIns="8295" rIns="8295" bIns="8295" numCol="1" spcCol="1383" anchor="ctr" anchorCtr="0">
              <a:noAutofit/>
            </a:bodyPr>
            <a:lstStyle/>
            <a:p>
              <a:pPr algn="ctr" defTabSz="580659">
                <a:lnSpc>
                  <a:spcPct val="90000"/>
                </a:lnSpc>
                <a:spcBef>
                  <a:spcPct val="0"/>
                </a:spcBef>
                <a:spcAft>
                  <a:spcPct val="35000"/>
                </a:spcAft>
              </a:pPr>
              <a:r>
                <a:rPr lang="en-GB" sz="1700" b="1" dirty="0">
                  <a:cs typeface="Arial" panose="020B0604020202020204" pitchFamily="34" charset="0"/>
                </a:rPr>
                <a:t>Finance / Admin</a:t>
              </a:r>
            </a:p>
          </p:txBody>
        </p:sp>
        <p:sp>
          <p:nvSpPr>
            <p:cNvPr id="37" name="Freeform: Shape 53"/>
            <p:cNvSpPr/>
            <p:nvPr/>
          </p:nvSpPr>
          <p:spPr>
            <a:xfrm>
              <a:off x="5936631" y="3714719"/>
              <a:ext cx="1696069" cy="596932"/>
            </a:xfrm>
            <a:custGeom>
              <a:avLst/>
              <a:gdLst>
                <a:gd name="connsiteX0" fmla="*/ 0 w 1047664"/>
                <a:gd name="connsiteY0" fmla="*/ 0 h 523832"/>
                <a:gd name="connsiteX1" fmla="*/ 1047664 w 1047664"/>
                <a:gd name="connsiteY1" fmla="*/ 0 h 523832"/>
                <a:gd name="connsiteX2" fmla="*/ 1047664 w 1047664"/>
                <a:gd name="connsiteY2" fmla="*/ 523832 h 523832"/>
                <a:gd name="connsiteX3" fmla="*/ 0 w 1047664"/>
                <a:gd name="connsiteY3" fmla="*/ 523832 h 523832"/>
                <a:gd name="connsiteX4" fmla="*/ 0 w 1047664"/>
                <a:gd name="connsiteY4" fmla="*/ 0 h 523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664" h="523832">
                  <a:moveTo>
                    <a:pt x="0" y="0"/>
                  </a:moveTo>
                  <a:lnTo>
                    <a:pt x="1047664" y="0"/>
                  </a:lnTo>
                  <a:lnTo>
                    <a:pt x="1047664" y="523832"/>
                  </a:lnTo>
                  <a:lnTo>
                    <a:pt x="0" y="523832"/>
                  </a:lnTo>
                  <a:lnTo>
                    <a:pt x="0" y="0"/>
                  </a:lnTo>
                  <a:close/>
                </a:path>
              </a:pathLst>
            </a:custGeom>
            <a:solidFill>
              <a:srgbClr val="008000"/>
            </a:solidFill>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spcFirstLastPara="0" vert="horz" wrap="square" lIns="8295" tIns="8295" rIns="8295" bIns="8295" numCol="1" spcCol="1383" anchor="ctr" anchorCtr="0">
              <a:noAutofit/>
            </a:bodyPr>
            <a:lstStyle/>
            <a:p>
              <a:pPr algn="ctr" defTabSz="580659">
                <a:lnSpc>
                  <a:spcPct val="90000"/>
                </a:lnSpc>
                <a:spcBef>
                  <a:spcPct val="0"/>
                </a:spcBef>
                <a:spcAft>
                  <a:spcPct val="35000"/>
                </a:spcAft>
              </a:pPr>
              <a:r>
                <a:rPr lang="en-GB" sz="1300" b="1" dirty="0">
                  <a:cs typeface="Arial" panose="020B0604020202020204" pitchFamily="34" charset="0"/>
                </a:rPr>
                <a:t>Accounting</a:t>
              </a:r>
            </a:p>
          </p:txBody>
        </p:sp>
        <p:sp>
          <p:nvSpPr>
            <p:cNvPr id="38" name="Freeform: Shape 54"/>
            <p:cNvSpPr/>
            <p:nvPr/>
          </p:nvSpPr>
          <p:spPr>
            <a:xfrm>
              <a:off x="5904434" y="4533790"/>
              <a:ext cx="1728266" cy="539860"/>
            </a:xfrm>
            <a:custGeom>
              <a:avLst/>
              <a:gdLst>
                <a:gd name="connsiteX0" fmla="*/ 0 w 1047664"/>
                <a:gd name="connsiteY0" fmla="*/ 0 h 523832"/>
                <a:gd name="connsiteX1" fmla="*/ 1047664 w 1047664"/>
                <a:gd name="connsiteY1" fmla="*/ 0 h 523832"/>
                <a:gd name="connsiteX2" fmla="*/ 1047664 w 1047664"/>
                <a:gd name="connsiteY2" fmla="*/ 523832 h 523832"/>
                <a:gd name="connsiteX3" fmla="*/ 0 w 1047664"/>
                <a:gd name="connsiteY3" fmla="*/ 523832 h 523832"/>
                <a:gd name="connsiteX4" fmla="*/ 0 w 1047664"/>
                <a:gd name="connsiteY4" fmla="*/ 0 h 523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664" h="523832">
                  <a:moveTo>
                    <a:pt x="0" y="0"/>
                  </a:moveTo>
                  <a:lnTo>
                    <a:pt x="1047664" y="0"/>
                  </a:lnTo>
                  <a:lnTo>
                    <a:pt x="1047664" y="523832"/>
                  </a:lnTo>
                  <a:lnTo>
                    <a:pt x="0" y="523832"/>
                  </a:lnTo>
                  <a:lnTo>
                    <a:pt x="0" y="0"/>
                  </a:lnTo>
                  <a:close/>
                </a:path>
              </a:pathLst>
            </a:custGeom>
            <a:solidFill>
              <a:srgbClr val="008000"/>
            </a:solidFill>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spcFirstLastPara="0" vert="horz" wrap="square" lIns="8295" tIns="8295" rIns="8295" bIns="8295" numCol="1" spcCol="1383" anchor="ctr" anchorCtr="0">
              <a:noAutofit/>
            </a:bodyPr>
            <a:lstStyle/>
            <a:p>
              <a:pPr algn="ctr" defTabSz="580659">
                <a:lnSpc>
                  <a:spcPct val="90000"/>
                </a:lnSpc>
                <a:spcBef>
                  <a:spcPct val="0"/>
                </a:spcBef>
                <a:spcAft>
                  <a:spcPct val="35000"/>
                </a:spcAft>
              </a:pPr>
              <a:r>
                <a:rPr lang="en-GB" sz="1300" b="1" dirty="0">
                  <a:cs typeface="Arial" panose="020B0604020202020204" pitchFamily="34" charset="0"/>
                </a:rPr>
                <a:t>HR</a:t>
              </a:r>
            </a:p>
          </p:txBody>
        </p:sp>
        <p:sp>
          <p:nvSpPr>
            <p:cNvPr id="39" name="Freeform: Shape 55"/>
            <p:cNvSpPr/>
            <p:nvPr/>
          </p:nvSpPr>
          <p:spPr>
            <a:xfrm>
              <a:off x="5904434" y="5343253"/>
              <a:ext cx="1728265" cy="492397"/>
            </a:xfrm>
            <a:custGeom>
              <a:avLst/>
              <a:gdLst>
                <a:gd name="connsiteX0" fmla="*/ 0 w 1047664"/>
                <a:gd name="connsiteY0" fmla="*/ 0 h 523832"/>
                <a:gd name="connsiteX1" fmla="*/ 1047664 w 1047664"/>
                <a:gd name="connsiteY1" fmla="*/ 0 h 523832"/>
                <a:gd name="connsiteX2" fmla="*/ 1047664 w 1047664"/>
                <a:gd name="connsiteY2" fmla="*/ 523832 h 523832"/>
                <a:gd name="connsiteX3" fmla="*/ 0 w 1047664"/>
                <a:gd name="connsiteY3" fmla="*/ 523832 h 523832"/>
                <a:gd name="connsiteX4" fmla="*/ 0 w 1047664"/>
                <a:gd name="connsiteY4" fmla="*/ 0 h 523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664" h="523832">
                  <a:moveTo>
                    <a:pt x="0" y="0"/>
                  </a:moveTo>
                  <a:lnTo>
                    <a:pt x="1047664" y="0"/>
                  </a:lnTo>
                  <a:lnTo>
                    <a:pt x="1047664" y="523832"/>
                  </a:lnTo>
                  <a:lnTo>
                    <a:pt x="0" y="523832"/>
                  </a:lnTo>
                  <a:lnTo>
                    <a:pt x="0" y="0"/>
                  </a:lnTo>
                  <a:close/>
                </a:path>
              </a:pathLst>
            </a:custGeom>
            <a:solidFill>
              <a:srgbClr val="008000"/>
            </a:solidFill>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spcFirstLastPara="0" vert="horz" wrap="square" lIns="8295" tIns="8295" rIns="8295" bIns="8295" numCol="1" spcCol="1383" anchor="ctr" anchorCtr="0">
              <a:noAutofit/>
            </a:bodyPr>
            <a:lstStyle/>
            <a:p>
              <a:pPr algn="ctr" defTabSz="580659">
                <a:lnSpc>
                  <a:spcPct val="90000"/>
                </a:lnSpc>
                <a:spcBef>
                  <a:spcPct val="0"/>
                </a:spcBef>
                <a:spcAft>
                  <a:spcPct val="35000"/>
                </a:spcAft>
              </a:pPr>
              <a:r>
                <a:rPr lang="en-GB" sz="1300" b="1" dirty="0">
                  <a:cs typeface="Arial" panose="020B0604020202020204" pitchFamily="34" charset="0"/>
                </a:rPr>
                <a:t>HSSE</a:t>
              </a:r>
            </a:p>
          </p:txBody>
        </p:sp>
        <p:sp>
          <p:nvSpPr>
            <p:cNvPr id="40" name="Freeform: Shape 56"/>
            <p:cNvSpPr/>
            <p:nvPr/>
          </p:nvSpPr>
          <p:spPr>
            <a:xfrm>
              <a:off x="5888475" y="6028427"/>
              <a:ext cx="1744224" cy="569223"/>
            </a:xfrm>
            <a:custGeom>
              <a:avLst/>
              <a:gdLst>
                <a:gd name="connsiteX0" fmla="*/ 0 w 1047664"/>
                <a:gd name="connsiteY0" fmla="*/ 0 h 523832"/>
                <a:gd name="connsiteX1" fmla="*/ 1047664 w 1047664"/>
                <a:gd name="connsiteY1" fmla="*/ 0 h 523832"/>
                <a:gd name="connsiteX2" fmla="*/ 1047664 w 1047664"/>
                <a:gd name="connsiteY2" fmla="*/ 523832 h 523832"/>
                <a:gd name="connsiteX3" fmla="*/ 0 w 1047664"/>
                <a:gd name="connsiteY3" fmla="*/ 523832 h 523832"/>
                <a:gd name="connsiteX4" fmla="*/ 0 w 1047664"/>
                <a:gd name="connsiteY4" fmla="*/ 0 h 523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664" h="523832">
                  <a:moveTo>
                    <a:pt x="0" y="0"/>
                  </a:moveTo>
                  <a:lnTo>
                    <a:pt x="1047664" y="0"/>
                  </a:lnTo>
                  <a:lnTo>
                    <a:pt x="1047664" y="523832"/>
                  </a:lnTo>
                  <a:lnTo>
                    <a:pt x="0" y="523832"/>
                  </a:lnTo>
                  <a:lnTo>
                    <a:pt x="0" y="0"/>
                  </a:lnTo>
                  <a:close/>
                </a:path>
              </a:pathLst>
            </a:custGeom>
            <a:solidFill>
              <a:srgbClr val="008000"/>
            </a:solidFill>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spcFirstLastPara="0" vert="horz" wrap="square" lIns="8295" tIns="8295" rIns="8295" bIns="8295" numCol="1" spcCol="1383" anchor="ctr" anchorCtr="0">
              <a:noAutofit/>
            </a:bodyPr>
            <a:lstStyle/>
            <a:p>
              <a:pPr algn="ctr" defTabSz="580659">
                <a:lnSpc>
                  <a:spcPct val="90000"/>
                </a:lnSpc>
                <a:spcBef>
                  <a:spcPct val="0"/>
                </a:spcBef>
                <a:spcAft>
                  <a:spcPct val="35000"/>
                </a:spcAft>
              </a:pPr>
              <a:r>
                <a:rPr lang="en-GB" sz="1300" b="1" dirty="0">
                  <a:cs typeface="Arial" panose="020B0604020202020204" pitchFamily="34" charset="0"/>
                </a:rPr>
                <a:t>IT</a:t>
              </a:r>
            </a:p>
          </p:txBody>
        </p:sp>
        <p:sp>
          <p:nvSpPr>
            <p:cNvPr id="41" name="Freeform: Shape 60"/>
            <p:cNvSpPr/>
            <p:nvPr/>
          </p:nvSpPr>
          <p:spPr>
            <a:xfrm>
              <a:off x="866293" y="6211432"/>
              <a:ext cx="1428982" cy="538618"/>
            </a:xfrm>
            <a:custGeom>
              <a:avLst/>
              <a:gdLst>
                <a:gd name="connsiteX0" fmla="*/ 0 w 1047664"/>
                <a:gd name="connsiteY0" fmla="*/ 0 h 523832"/>
                <a:gd name="connsiteX1" fmla="*/ 1047664 w 1047664"/>
                <a:gd name="connsiteY1" fmla="*/ 0 h 523832"/>
                <a:gd name="connsiteX2" fmla="*/ 1047664 w 1047664"/>
                <a:gd name="connsiteY2" fmla="*/ 523832 h 523832"/>
                <a:gd name="connsiteX3" fmla="*/ 0 w 1047664"/>
                <a:gd name="connsiteY3" fmla="*/ 523832 h 523832"/>
                <a:gd name="connsiteX4" fmla="*/ 0 w 1047664"/>
                <a:gd name="connsiteY4" fmla="*/ 0 h 523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664" h="523832">
                  <a:moveTo>
                    <a:pt x="0" y="0"/>
                  </a:moveTo>
                  <a:lnTo>
                    <a:pt x="1047664" y="0"/>
                  </a:lnTo>
                  <a:lnTo>
                    <a:pt x="1047664" y="523832"/>
                  </a:lnTo>
                  <a:lnTo>
                    <a:pt x="0" y="523832"/>
                  </a:lnTo>
                  <a:lnTo>
                    <a:pt x="0" y="0"/>
                  </a:lnTo>
                  <a:close/>
                </a:path>
              </a:pathLst>
            </a:custGeom>
            <a:solidFill>
              <a:srgbClr val="008000"/>
            </a:solidFill>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spcFirstLastPara="0" vert="horz" wrap="square" lIns="8295" tIns="8295" rIns="8295" bIns="8295" numCol="1" spcCol="1383" anchor="ctr" anchorCtr="0">
              <a:noAutofit/>
            </a:bodyPr>
            <a:lstStyle/>
            <a:p>
              <a:pPr algn="ctr" defTabSz="580659">
                <a:lnSpc>
                  <a:spcPct val="90000"/>
                </a:lnSpc>
                <a:spcBef>
                  <a:spcPct val="0"/>
                </a:spcBef>
                <a:spcAft>
                  <a:spcPct val="35000"/>
                </a:spcAft>
              </a:pPr>
              <a:r>
                <a:rPr lang="en-GB" sz="1300" b="1" dirty="0">
                  <a:cs typeface="Arial" panose="020B0604020202020204" pitchFamily="34" charset="0"/>
                </a:rPr>
                <a:t>Quality Control Laboratory</a:t>
              </a:r>
            </a:p>
          </p:txBody>
        </p:sp>
        <p:sp>
          <p:nvSpPr>
            <p:cNvPr id="43" name="Freeform: Shape 19"/>
            <p:cNvSpPr/>
            <p:nvPr/>
          </p:nvSpPr>
          <p:spPr>
            <a:xfrm>
              <a:off x="586800" y="4353980"/>
              <a:ext cx="286718" cy="1539175"/>
            </a:xfrm>
            <a:custGeom>
              <a:avLst/>
              <a:gdLst/>
              <a:ahLst/>
              <a:cxnLst/>
              <a:rect l="0" t="0" r="0" b="0"/>
              <a:pathLst>
                <a:path>
                  <a:moveTo>
                    <a:pt x="0" y="0"/>
                  </a:moveTo>
                  <a:lnTo>
                    <a:pt x="0" y="1396898"/>
                  </a:lnTo>
                  <a:lnTo>
                    <a:pt x="265606" y="1396898"/>
                  </a:lnTo>
                </a:path>
              </a:pathLst>
            </a:custGeom>
            <a:noFill/>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pic>
          <p:nvPicPr>
            <p:cNvPr id="42" name="Picture 4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07836" y="5566000"/>
              <a:ext cx="1924388" cy="1031650"/>
            </a:xfrm>
            <a:prstGeom prst="rect">
              <a:avLst/>
            </a:prstGeom>
          </p:spPr>
        </p:pic>
      </p:grpSp>
      <p:grpSp>
        <p:nvGrpSpPr>
          <p:cNvPr id="44" name="Group 43">
            <a:extLst>
              <a:ext uri="{FF2B5EF4-FFF2-40B4-BE49-F238E27FC236}">
                <a16:creationId xmlns:a16="http://schemas.microsoft.com/office/drawing/2014/main" id="{A75C3C23-F760-EF42-8C33-781DE65249EF}"/>
              </a:ext>
            </a:extLst>
          </p:cNvPr>
          <p:cNvGrpSpPr/>
          <p:nvPr/>
        </p:nvGrpSpPr>
        <p:grpSpPr>
          <a:xfrm>
            <a:off x="0" y="6775200"/>
            <a:ext cx="10693400" cy="785926"/>
            <a:chOff x="0" y="6856824"/>
            <a:chExt cx="10693400" cy="785926"/>
          </a:xfrm>
        </p:grpSpPr>
        <p:pic>
          <p:nvPicPr>
            <p:cNvPr id="45" name="Picture 44" descr="cid:A2DD92C4-31E2-4BA3-A926-80BD0E8FDD82@lan">
              <a:extLst>
                <a:ext uri="{FF2B5EF4-FFF2-40B4-BE49-F238E27FC236}">
                  <a16:creationId xmlns:a16="http://schemas.microsoft.com/office/drawing/2014/main" id="{78DBD07C-6DB7-E442-9D14-7A0FE1F880A3}"/>
                </a:ext>
              </a:extLst>
            </p:cNvPr>
            <p:cNvPicPr/>
            <p:nvPr/>
          </p:nvPicPr>
          <p:blipFill>
            <a:blip r:embed="rId3" r:link="rId4" cstate="email">
              <a:extLst>
                <a:ext uri="{28A0092B-C50C-407E-A947-70E740481C1C}">
                  <a14:useLocalDpi xmlns:a14="http://schemas.microsoft.com/office/drawing/2010/main"/>
                </a:ext>
              </a:extLst>
            </a:blip>
            <a:srcRect/>
            <a:stretch>
              <a:fillRect/>
            </a:stretch>
          </p:blipFill>
          <p:spPr bwMode="auto">
            <a:xfrm>
              <a:off x="0" y="6856824"/>
              <a:ext cx="10693400" cy="785926"/>
            </a:xfrm>
            <a:prstGeom prst="rect">
              <a:avLst/>
            </a:prstGeom>
            <a:noFill/>
            <a:ln>
              <a:noFill/>
            </a:ln>
          </p:spPr>
        </p:pic>
        <p:pic>
          <p:nvPicPr>
            <p:cNvPr id="46" name="Picture 45">
              <a:extLst>
                <a:ext uri="{FF2B5EF4-FFF2-40B4-BE49-F238E27FC236}">
                  <a16:creationId xmlns:a16="http://schemas.microsoft.com/office/drawing/2014/main" id="{2EED5B28-5CAC-3140-AF66-D483D299147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719682" y="7032865"/>
              <a:ext cx="1549918" cy="495648"/>
            </a:xfrm>
            <a:prstGeom prst="rect">
              <a:avLst/>
            </a:prstGeom>
          </p:spPr>
        </p:pic>
        <p:sp>
          <p:nvSpPr>
            <p:cNvPr id="47" name="Rectangle 46">
              <a:extLst>
                <a:ext uri="{FF2B5EF4-FFF2-40B4-BE49-F238E27FC236}">
                  <a16:creationId xmlns:a16="http://schemas.microsoft.com/office/drawing/2014/main" id="{A157967E-0702-6540-9770-C5558EA392B7}"/>
                </a:ext>
              </a:extLst>
            </p:cNvPr>
            <p:cNvSpPr/>
            <p:nvPr/>
          </p:nvSpPr>
          <p:spPr>
            <a:xfrm>
              <a:off x="8719682" y="7032865"/>
              <a:ext cx="1580018" cy="495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8" name="Picture 9">
              <a:extLst>
                <a:ext uri="{FF2B5EF4-FFF2-40B4-BE49-F238E27FC236}">
                  <a16:creationId xmlns:a16="http://schemas.microsoft.com/office/drawing/2014/main" id="{F57CCBA1-676F-6046-9F50-0E6EEB366D9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820000" y="7137981"/>
              <a:ext cx="1724055" cy="360000"/>
            </a:xfrm>
            <a:prstGeom prst="rect">
              <a:avLst/>
            </a:prstGeom>
          </p:spPr>
        </p:pic>
      </p:grpSp>
      <p:grpSp>
        <p:nvGrpSpPr>
          <p:cNvPr id="49" name="Group 48">
            <a:extLst>
              <a:ext uri="{FF2B5EF4-FFF2-40B4-BE49-F238E27FC236}">
                <a16:creationId xmlns:a16="http://schemas.microsoft.com/office/drawing/2014/main" id="{1A629FDE-7CF1-3B4C-97A6-75122B1B55EA}"/>
              </a:ext>
            </a:extLst>
          </p:cNvPr>
          <p:cNvGrpSpPr/>
          <p:nvPr/>
        </p:nvGrpSpPr>
        <p:grpSpPr>
          <a:xfrm>
            <a:off x="393699" y="349250"/>
            <a:ext cx="9906001" cy="914400"/>
            <a:chOff x="393699" y="349250"/>
            <a:chExt cx="9906001" cy="914400"/>
          </a:xfrm>
        </p:grpSpPr>
        <p:sp>
          <p:nvSpPr>
            <p:cNvPr id="50" name="Rectangle 49">
              <a:extLst>
                <a:ext uri="{FF2B5EF4-FFF2-40B4-BE49-F238E27FC236}">
                  <a16:creationId xmlns:a16="http://schemas.microsoft.com/office/drawing/2014/main" id="{AB4965E9-99FF-5845-A715-775195B4F4BF}"/>
                </a:ext>
              </a:extLst>
            </p:cNvPr>
            <p:cNvSpPr/>
            <p:nvPr/>
          </p:nvSpPr>
          <p:spPr>
            <a:xfrm>
              <a:off x="393700" y="349250"/>
              <a:ext cx="9906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31CCAD7D-8E1A-EC40-8E5F-20444A3A8898}"/>
                </a:ext>
              </a:extLst>
            </p:cNvPr>
            <p:cNvGrpSpPr/>
            <p:nvPr/>
          </p:nvGrpSpPr>
          <p:grpSpPr>
            <a:xfrm>
              <a:off x="393699" y="349250"/>
              <a:ext cx="9906000" cy="762000"/>
              <a:chOff x="393699" y="501650"/>
              <a:chExt cx="9906000" cy="762000"/>
            </a:xfrm>
          </p:grpSpPr>
          <p:sp>
            <p:nvSpPr>
              <p:cNvPr id="52" name="object 3">
                <a:extLst>
                  <a:ext uri="{FF2B5EF4-FFF2-40B4-BE49-F238E27FC236}">
                    <a16:creationId xmlns:a16="http://schemas.microsoft.com/office/drawing/2014/main" id="{6FF3C068-DE85-E848-B274-9A55290BA303}"/>
                  </a:ext>
                </a:extLst>
              </p:cNvPr>
              <p:cNvSpPr/>
              <p:nvPr/>
            </p:nvSpPr>
            <p:spPr>
              <a:xfrm>
                <a:off x="393699" y="501650"/>
                <a:ext cx="4038601" cy="762000"/>
              </a:xfrm>
              <a:custGeom>
                <a:avLst/>
                <a:gdLst/>
                <a:ahLst/>
                <a:cxnLst/>
                <a:rect l="l" t="t" r="r" b="b"/>
                <a:pathLst>
                  <a:path w="3675379" h="701675">
                    <a:moveTo>
                      <a:pt x="0" y="0"/>
                    </a:moveTo>
                    <a:lnTo>
                      <a:pt x="3675354" y="0"/>
                    </a:lnTo>
                    <a:lnTo>
                      <a:pt x="3675354" y="701675"/>
                    </a:lnTo>
                    <a:lnTo>
                      <a:pt x="0" y="701675"/>
                    </a:lnTo>
                    <a:lnTo>
                      <a:pt x="0" y="0"/>
                    </a:lnTo>
                    <a:close/>
                  </a:path>
                </a:pathLst>
              </a:custGeom>
              <a:solidFill>
                <a:srgbClr val="002060"/>
              </a:solidFill>
            </p:spPr>
            <p:txBody>
              <a:bodyPr wrap="square" lIns="0" tIns="0" rIns="0" bIns="144000" rtlCol="0" anchor="ctr" anchorCtr="0"/>
              <a:lstStyle/>
              <a:p>
                <a:pPr marL="36000" algn="ctr">
                  <a:lnSpc>
                    <a:spcPct val="150000"/>
                  </a:lnSpc>
                  <a:spcBef>
                    <a:spcPts val="1200"/>
                  </a:spcBef>
                </a:pPr>
                <a:r>
                  <a:rPr lang="en-GB" sz="2400" spc="-55" dirty="0">
                    <a:solidFill>
                      <a:schemeClr val="bg1"/>
                    </a:solidFill>
                  </a:rPr>
                  <a:t>Cemos Ciment S.A.</a:t>
                </a:r>
                <a:endParaRPr sz="2400" dirty="0">
                  <a:solidFill>
                    <a:schemeClr val="bg1"/>
                  </a:solidFill>
                </a:endParaRPr>
              </a:p>
            </p:txBody>
          </p:sp>
          <p:sp>
            <p:nvSpPr>
              <p:cNvPr id="53" name="object 3">
                <a:extLst>
                  <a:ext uri="{FF2B5EF4-FFF2-40B4-BE49-F238E27FC236}">
                    <a16:creationId xmlns:a16="http://schemas.microsoft.com/office/drawing/2014/main" id="{E8B69A75-64F0-8B44-9E7D-E79A84E876CB}"/>
                  </a:ext>
                </a:extLst>
              </p:cNvPr>
              <p:cNvSpPr/>
              <p:nvPr/>
            </p:nvSpPr>
            <p:spPr>
              <a:xfrm>
                <a:off x="4432301" y="501650"/>
                <a:ext cx="5867398" cy="762000"/>
              </a:xfrm>
              <a:custGeom>
                <a:avLst/>
                <a:gdLst/>
                <a:ahLst/>
                <a:cxnLst/>
                <a:rect l="l" t="t" r="r" b="b"/>
                <a:pathLst>
                  <a:path w="3675379" h="701675">
                    <a:moveTo>
                      <a:pt x="0" y="0"/>
                    </a:moveTo>
                    <a:lnTo>
                      <a:pt x="3675354" y="0"/>
                    </a:lnTo>
                    <a:lnTo>
                      <a:pt x="3675354" y="701675"/>
                    </a:lnTo>
                    <a:lnTo>
                      <a:pt x="0" y="701675"/>
                    </a:lnTo>
                    <a:lnTo>
                      <a:pt x="0" y="0"/>
                    </a:lnTo>
                    <a:close/>
                  </a:path>
                </a:pathLst>
              </a:custGeom>
              <a:solidFill>
                <a:srgbClr val="477F24"/>
              </a:solidFill>
            </p:spPr>
            <p:txBody>
              <a:bodyPr wrap="square" lIns="0" tIns="0" rIns="0" bIns="144000" rtlCol="0" anchor="ctr" anchorCtr="0"/>
              <a:lstStyle/>
              <a:p>
                <a:pPr marL="36000" algn="ctr">
                  <a:lnSpc>
                    <a:spcPct val="150000"/>
                  </a:lnSpc>
                  <a:spcBef>
                    <a:spcPts val="1200"/>
                  </a:spcBef>
                </a:pPr>
                <a:r>
                  <a:rPr lang="en-GB" sz="2400" spc="-55" dirty="0">
                    <a:solidFill>
                      <a:schemeClr val="bg1"/>
                    </a:solidFill>
                  </a:rPr>
                  <a:t>Operational Chart</a:t>
                </a:r>
                <a:endParaRPr sz="2400" dirty="0">
                  <a:solidFill>
                    <a:schemeClr val="bg1"/>
                  </a:solidFill>
                </a:endParaRPr>
              </a:p>
            </p:txBody>
          </p:sp>
        </p:grpSp>
      </p:grpSp>
      <p:cxnSp>
        <p:nvCxnSpPr>
          <p:cNvPr id="5" name="Straight Connector 4">
            <a:extLst>
              <a:ext uri="{FF2B5EF4-FFF2-40B4-BE49-F238E27FC236}">
                <a16:creationId xmlns:a16="http://schemas.microsoft.com/office/drawing/2014/main" id="{803CD687-D86C-A247-89E1-0C14EED2D897}"/>
              </a:ext>
            </a:extLst>
          </p:cNvPr>
          <p:cNvCxnSpPr/>
          <p:nvPr/>
        </p:nvCxnSpPr>
        <p:spPr>
          <a:xfrm>
            <a:off x="6413500" y="2376000"/>
            <a:ext cx="0" cy="13320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B8510B4-24FB-8949-924C-0245EFCFC298}"/>
              </a:ext>
            </a:extLst>
          </p:cNvPr>
          <p:cNvCxnSpPr/>
          <p:nvPr/>
        </p:nvCxnSpPr>
        <p:spPr>
          <a:xfrm>
            <a:off x="3898900" y="2376000"/>
            <a:ext cx="0" cy="13320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8298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extLst>
              <p:ext uri="{D42A27DB-BD31-4B8C-83A1-F6EECF244321}">
                <p14:modId xmlns:p14="http://schemas.microsoft.com/office/powerpoint/2010/main" val="444532021"/>
              </p:ext>
            </p:extLst>
          </p:nvPr>
        </p:nvGraphicFramePr>
        <p:xfrm>
          <a:off x="393699" y="1404000"/>
          <a:ext cx="9875901" cy="2938350"/>
        </p:xfrm>
        <a:graphic>
          <a:graphicData uri="http://schemas.openxmlformats.org/drawingml/2006/table">
            <a:tbl>
              <a:tblPr firstRow="1" firstCol="1" bandRow="1">
                <a:tableStyleId>{93296810-A885-4BE3-A3E7-6D5BEEA58F35}</a:tableStyleId>
              </a:tblPr>
              <a:tblGrid>
                <a:gridCol w="4618843">
                  <a:extLst>
                    <a:ext uri="{9D8B030D-6E8A-4147-A177-3AD203B41FA5}">
                      <a16:colId xmlns:a16="http://schemas.microsoft.com/office/drawing/2014/main" val="3299250475"/>
                    </a:ext>
                  </a:extLst>
                </a:gridCol>
                <a:gridCol w="1797478">
                  <a:extLst>
                    <a:ext uri="{9D8B030D-6E8A-4147-A177-3AD203B41FA5}">
                      <a16:colId xmlns:a16="http://schemas.microsoft.com/office/drawing/2014/main" val="42149702"/>
                    </a:ext>
                  </a:extLst>
                </a:gridCol>
                <a:gridCol w="3459580">
                  <a:extLst>
                    <a:ext uri="{9D8B030D-6E8A-4147-A177-3AD203B41FA5}">
                      <a16:colId xmlns:a16="http://schemas.microsoft.com/office/drawing/2014/main" val="824377565"/>
                    </a:ext>
                  </a:extLst>
                </a:gridCol>
              </a:tblGrid>
              <a:tr h="556617">
                <a:tc>
                  <a:txBody>
                    <a:bodyPr/>
                    <a:lstStyle/>
                    <a:p>
                      <a:pPr>
                        <a:lnSpc>
                          <a:spcPct val="115000"/>
                        </a:lnSpc>
                        <a:spcAft>
                          <a:spcPts val="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4031" marR="74031" marT="0" marB="0"/>
                </a:tc>
                <a:tc>
                  <a:txBody>
                    <a:bodyPr/>
                    <a:lstStyle/>
                    <a:p>
                      <a:pPr algn="ctr">
                        <a:lnSpc>
                          <a:spcPct val="115000"/>
                        </a:lnSpc>
                        <a:spcAft>
                          <a:spcPts val="0"/>
                        </a:spcAft>
                      </a:pPr>
                      <a:r>
                        <a:rPr lang="en-US" sz="1800" dirty="0">
                          <a:effectLst/>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4031" marR="74031" marT="0" marB="0" anchor="ctr"/>
                </a:tc>
                <a:tc>
                  <a:txBody>
                    <a:bodyPr/>
                    <a:lstStyle/>
                    <a:p>
                      <a:pPr algn="ctr">
                        <a:lnSpc>
                          <a:spcPct val="115000"/>
                        </a:lnSpc>
                        <a:spcAft>
                          <a:spcPts val="0"/>
                        </a:spcAft>
                      </a:pPr>
                      <a:r>
                        <a:rPr lang="en-US" sz="1800" dirty="0">
                          <a:effectLst/>
                        </a:rPr>
                        <a:t>Shift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4031" marR="74031" marT="0" marB="0" anchor="ctr"/>
                </a:tc>
                <a:extLst>
                  <a:ext uri="{0D108BD9-81ED-4DB2-BD59-A6C34878D82A}">
                    <a16:rowId xmlns:a16="http://schemas.microsoft.com/office/drawing/2014/main" val="3242535985"/>
                  </a:ext>
                </a:extLst>
              </a:tr>
              <a:tr h="556617">
                <a:tc>
                  <a:txBody>
                    <a:bodyPr/>
                    <a:lstStyle/>
                    <a:p>
                      <a:pPr>
                        <a:lnSpc>
                          <a:spcPct val="115000"/>
                        </a:lnSpc>
                        <a:spcAft>
                          <a:spcPts val="0"/>
                        </a:spcAft>
                      </a:pPr>
                      <a:r>
                        <a:rPr lang="en-US" sz="1800" dirty="0">
                          <a:effectLst/>
                        </a:rPr>
                        <a:t> Process engineer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4031" marR="74031" marT="0" marB="0" anchor="ctr"/>
                </a:tc>
                <a:tc>
                  <a:txBody>
                    <a:bodyPr/>
                    <a:lstStyle/>
                    <a:p>
                      <a:pPr algn="ctr">
                        <a:lnSpc>
                          <a:spcPct val="115000"/>
                        </a:lnSpc>
                        <a:spcAft>
                          <a:spcPts val="0"/>
                        </a:spcAft>
                      </a:pPr>
                      <a:r>
                        <a:rPr lang="en-US" sz="1800" dirty="0">
                          <a:effectLst/>
                        </a:rPr>
                        <a:t>2</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4031" marR="74031" marT="0" marB="0" anchor="ctr"/>
                </a:tc>
                <a:tc>
                  <a:txBody>
                    <a:bodyPr/>
                    <a:lstStyle/>
                    <a:p>
                      <a:pPr algn="ctr">
                        <a:lnSpc>
                          <a:spcPct val="115000"/>
                        </a:lnSpc>
                        <a:spcAft>
                          <a:spcPts val="0"/>
                        </a:spcAft>
                      </a:pPr>
                      <a:r>
                        <a:rPr lang="en-US" sz="1800" dirty="0">
                          <a:effectLst/>
                        </a:rPr>
                        <a:t>One per shift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4031" marR="74031" marT="0" marB="0" anchor="ctr"/>
                </a:tc>
                <a:extLst>
                  <a:ext uri="{0D108BD9-81ED-4DB2-BD59-A6C34878D82A}">
                    <a16:rowId xmlns:a16="http://schemas.microsoft.com/office/drawing/2014/main" val="1771575431"/>
                  </a:ext>
                </a:extLst>
              </a:tr>
              <a:tr h="711882">
                <a:tc>
                  <a:txBody>
                    <a:bodyPr/>
                    <a:lstStyle/>
                    <a:p>
                      <a:pPr>
                        <a:lnSpc>
                          <a:spcPct val="115000"/>
                        </a:lnSpc>
                        <a:spcAft>
                          <a:spcPts val="0"/>
                        </a:spcAft>
                      </a:pPr>
                      <a:r>
                        <a:rPr lang="en-US" sz="1800" dirty="0">
                          <a:effectLst/>
                        </a:rPr>
                        <a:t> Mechanical S</a:t>
                      </a:r>
                      <a:r>
                        <a:rPr lang="de-DE" sz="1800" dirty="0">
                          <a:effectLst/>
                        </a:rPr>
                        <a:t>upervisor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4031" marR="74031" marT="0" marB="0" anchor="ctr"/>
                </a:tc>
                <a:tc>
                  <a:txBody>
                    <a:bodyPr/>
                    <a:lstStyle/>
                    <a:p>
                      <a:pPr algn="ctr">
                        <a:lnSpc>
                          <a:spcPct val="115000"/>
                        </a:lnSpc>
                        <a:spcAft>
                          <a:spcPts val="0"/>
                        </a:spcAft>
                      </a:pPr>
                      <a:r>
                        <a:rPr lang="de-DE" sz="1800" dirty="0">
                          <a:effectLst/>
                        </a:rPr>
                        <a:t>2</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4031" marR="74031" marT="0" marB="0" anchor="ctr"/>
                </a:tc>
                <a:tc>
                  <a:txBody>
                    <a:bodyPr/>
                    <a:lstStyle/>
                    <a:p>
                      <a:pPr algn="ctr">
                        <a:lnSpc>
                          <a:spcPct val="115000"/>
                        </a:lnSpc>
                        <a:spcAft>
                          <a:spcPts val="0"/>
                        </a:spcAft>
                      </a:pPr>
                      <a:r>
                        <a:rPr lang="en-US" sz="1800" dirty="0">
                          <a:effectLst/>
                        </a:rPr>
                        <a:t>One per shift (max. 2 shifts)</a:t>
                      </a:r>
                    </a:p>
                  </a:txBody>
                  <a:tcPr marL="74031" marR="74031" marT="0" marB="0" anchor="ctr"/>
                </a:tc>
                <a:extLst>
                  <a:ext uri="{0D108BD9-81ED-4DB2-BD59-A6C34878D82A}">
                    <a16:rowId xmlns:a16="http://schemas.microsoft.com/office/drawing/2014/main" val="3983863147"/>
                  </a:ext>
                </a:extLst>
              </a:tr>
              <a:tr h="556617">
                <a:tc>
                  <a:txBody>
                    <a:bodyPr/>
                    <a:lstStyle/>
                    <a:p>
                      <a:pPr>
                        <a:lnSpc>
                          <a:spcPct val="115000"/>
                        </a:lnSpc>
                        <a:spcAft>
                          <a:spcPts val="0"/>
                        </a:spcAft>
                      </a:pPr>
                      <a:r>
                        <a:rPr lang="en-US" sz="1800" dirty="0">
                          <a:effectLst/>
                        </a:rPr>
                        <a:t> EC&amp;I Engineer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4031" marR="74031" marT="0" marB="0" anchor="ctr"/>
                </a:tc>
                <a:tc>
                  <a:txBody>
                    <a:bodyPr/>
                    <a:lstStyle/>
                    <a:p>
                      <a:pPr algn="ctr">
                        <a:lnSpc>
                          <a:spcPct val="115000"/>
                        </a:lnSpc>
                        <a:spcAft>
                          <a:spcPts val="0"/>
                        </a:spcAft>
                      </a:pPr>
                      <a:r>
                        <a:rPr lang="en-US" sz="1800" dirty="0">
                          <a:effectLst/>
                        </a:rPr>
                        <a:t>1</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4031" marR="74031" marT="0" marB="0" anchor="ctr"/>
                </a:tc>
                <a:tc>
                  <a:txBody>
                    <a:bodyPr/>
                    <a:lstStyle/>
                    <a:p>
                      <a:pPr algn="ctr">
                        <a:lnSpc>
                          <a:spcPct val="115000"/>
                        </a:lnSpc>
                        <a:spcAft>
                          <a:spcPts val="0"/>
                        </a:spcAft>
                      </a:pPr>
                      <a:r>
                        <a:rPr lang="en-US" sz="1800" dirty="0">
                          <a:effectLst/>
                        </a:rPr>
                        <a:t>Day shift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4031" marR="74031" marT="0" marB="0" anchor="ctr"/>
                </a:tc>
                <a:extLst>
                  <a:ext uri="{0D108BD9-81ED-4DB2-BD59-A6C34878D82A}">
                    <a16:rowId xmlns:a16="http://schemas.microsoft.com/office/drawing/2014/main" val="3795720416"/>
                  </a:ext>
                </a:extLst>
              </a:tr>
              <a:tr h="556617">
                <a:tc>
                  <a:txBody>
                    <a:bodyPr/>
                    <a:lstStyle/>
                    <a:p>
                      <a:pPr>
                        <a:lnSpc>
                          <a:spcPct val="115000"/>
                        </a:lnSpc>
                        <a:spcAft>
                          <a:spcPts val="0"/>
                        </a:spcAft>
                      </a:pPr>
                      <a:r>
                        <a:rPr lang="en-US" sz="1800" b="1" dirty="0">
                          <a:effectLst/>
                        </a:rPr>
                        <a:t> Total</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74031" marR="74031" marT="0" marB="0" anchor="ctr"/>
                </a:tc>
                <a:tc>
                  <a:txBody>
                    <a:bodyPr/>
                    <a:lstStyle/>
                    <a:p>
                      <a:pPr algn="ctr">
                        <a:lnSpc>
                          <a:spcPct val="115000"/>
                        </a:lnSpc>
                        <a:spcAft>
                          <a:spcPts val="0"/>
                        </a:spcAft>
                      </a:pPr>
                      <a:r>
                        <a:rPr lang="en-US" sz="1800" dirty="0">
                          <a:effectLst/>
                        </a:rPr>
                        <a:t>5</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4031" marR="74031" marT="0" marB="0" anchor="ctr"/>
                </a:tc>
                <a:tc>
                  <a:txBody>
                    <a:bodyPr/>
                    <a:lstStyle/>
                    <a:p>
                      <a:pPr algn="ctr">
                        <a:lnSpc>
                          <a:spcPct val="115000"/>
                        </a:lnSpc>
                        <a:spcAft>
                          <a:spcPts val="0"/>
                        </a:spcAft>
                      </a:pPr>
                      <a:r>
                        <a:rPr lang="en-US" sz="1800" dirty="0">
                          <a:effectLst/>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4031" marR="74031" marT="0" marB="0" anchor="ctr"/>
                </a:tc>
                <a:extLst>
                  <a:ext uri="{0D108BD9-81ED-4DB2-BD59-A6C34878D82A}">
                    <a16:rowId xmlns:a16="http://schemas.microsoft.com/office/drawing/2014/main" val="2540132419"/>
                  </a:ext>
                </a:extLst>
              </a:tr>
            </a:tbl>
          </a:graphicData>
        </a:graphic>
      </p:graphicFrame>
      <p:pic>
        <p:nvPicPr>
          <p:cNvPr id="14" name="Picture 2" descr="Logo">
            <a:extLst>
              <a:ext uri="{FF2B5EF4-FFF2-40B4-BE49-F238E27FC236}">
                <a16:creationId xmlns:a16="http://schemas.microsoft.com/office/drawing/2014/main" id="{D4D15808-2FB3-4DFA-86D5-673F2126EF1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2000" y="1548000"/>
            <a:ext cx="1371600" cy="262986"/>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TextBox 10"/>
          <p:cNvSpPr txBox="1"/>
          <p:nvPr/>
        </p:nvSpPr>
        <p:spPr>
          <a:xfrm>
            <a:off x="317500" y="4540250"/>
            <a:ext cx="9525000" cy="1716341"/>
          </a:xfrm>
          <a:prstGeom prst="rect">
            <a:avLst/>
          </a:prstGeom>
          <a:noFill/>
        </p:spPr>
        <p:txBody>
          <a:bodyPr wrap="square" lIns="99542" tIns="49771" rIns="99542" bIns="49771" rtlCol="0">
            <a:spAutoFit/>
          </a:bodyPr>
          <a:lstStyle/>
          <a:p>
            <a:pPr marL="185738" indent="-185738" algn="just">
              <a:buFont typeface="Arial" panose="020B0604020202020204" pitchFamily="34" charset="0"/>
              <a:buChar char="•"/>
            </a:pPr>
            <a:r>
              <a:rPr lang="en-GB" sz="1500" b="1" dirty="0">
                <a:solidFill>
                  <a:srgbClr val="008000"/>
                </a:solidFill>
              </a:rPr>
              <a:t>Primetec (Loesche)</a:t>
            </a:r>
            <a:r>
              <a:rPr lang="sv-SE" sz="1500" dirty="0"/>
              <a:t> – O&amp;M services for initial 12 to 18 month period following post commissioning ”hand over”</a:t>
            </a:r>
            <a:endParaRPr lang="sv-SE" sz="1500" b="1" dirty="0">
              <a:solidFill>
                <a:srgbClr val="669900"/>
              </a:solidFill>
            </a:endParaRPr>
          </a:p>
          <a:p>
            <a:pPr marL="185738" indent="-185738" algn="just">
              <a:buFont typeface="Arial" panose="020B0604020202020204" pitchFamily="34" charset="0"/>
              <a:buChar char="•"/>
            </a:pPr>
            <a:endParaRPr lang="en-GB" sz="1500" b="1" dirty="0">
              <a:solidFill>
                <a:srgbClr val="008000"/>
              </a:solidFill>
            </a:endParaRPr>
          </a:p>
          <a:p>
            <a:pPr marL="185738" indent="-185738" algn="just">
              <a:buFont typeface="Arial" panose="020B0604020202020204" pitchFamily="34" charset="0"/>
              <a:buChar char="•"/>
            </a:pPr>
            <a:r>
              <a:rPr lang="en-GB" sz="1500" b="1" dirty="0">
                <a:solidFill>
                  <a:srgbClr val="008000"/>
                </a:solidFill>
              </a:rPr>
              <a:t>Loesche EPC for Assembly &amp; Commissioning</a:t>
            </a:r>
            <a:r>
              <a:rPr lang="sv-SE" sz="1500" dirty="0"/>
              <a:t> – Loesche responsible for CCG1 assembly and installation in Tarfaya</a:t>
            </a:r>
          </a:p>
          <a:p>
            <a:pPr marL="185738" indent="-185738" algn="just">
              <a:buFont typeface="Arial" panose="020B0604020202020204" pitchFamily="34" charset="0"/>
              <a:buChar char="•"/>
            </a:pPr>
            <a:endParaRPr lang="en-GB" sz="1500" b="1" dirty="0">
              <a:solidFill>
                <a:srgbClr val="008000"/>
              </a:solidFill>
            </a:endParaRPr>
          </a:p>
          <a:p>
            <a:pPr marL="185738" indent="-185738" algn="just">
              <a:buFont typeface="Arial" panose="020B0604020202020204" pitchFamily="34" charset="0"/>
              <a:buChar char="•"/>
            </a:pPr>
            <a:r>
              <a:rPr lang="en-GB" sz="1500" b="1" dirty="0">
                <a:solidFill>
                  <a:srgbClr val="008000"/>
                </a:solidFill>
              </a:rPr>
              <a:t>Primetec O&amp;M Services</a:t>
            </a:r>
            <a:r>
              <a:rPr lang="sv-SE" sz="1500" dirty="0"/>
              <a:t> – On site production experts for process and mechanical engineering, local team training </a:t>
            </a:r>
          </a:p>
          <a:p>
            <a:pPr marL="185738" indent="-185738" algn="just">
              <a:buFont typeface="Arial" panose="020B0604020202020204" pitchFamily="34" charset="0"/>
              <a:buChar char="•"/>
            </a:pPr>
            <a:endParaRPr lang="sv-SE" sz="1500" dirty="0"/>
          </a:p>
          <a:p>
            <a:pPr marL="185738" indent="-185738" algn="just">
              <a:buFont typeface="Arial" panose="020B0604020202020204" pitchFamily="34" charset="0"/>
              <a:buChar char="•"/>
            </a:pPr>
            <a:r>
              <a:rPr lang="en-GB" sz="1500" b="1" dirty="0">
                <a:solidFill>
                  <a:srgbClr val="008000"/>
                </a:solidFill>
              </a:rPr>
              <a:t>Total Production Staff</a:t>
            </a:r>
            <a:r>
              <a:rPr lang="sv-SE" sz="1500" dirty="0"/>
              <a:t> – Primetec 5 x specialists and Cemos Ciment S.A. 50 person production staff in 2 shifts</a:t>
            </a:r>
          </a:p>
        </p:txBody>
      </p:sp>
      <p:grpSp>
        <p:nvGrpSpPr>
          <p:cNvPr id="8" name="Group 7">
            <a:extLst>
              <a:ext uri="{FF2B5EF4-FFF2-40B4-BE49-F238E27FC236}">
                <a16:creationId xmlns:a16="http://schemas.microsoft.com/office/drawing/2014/main" id="{95E3B52C-B718-FD46-BB7B-218C557D098C}"/>
              </a:ext>
            </a:extLst>
          </p:cNvPr>
          <p:cNvGrpSpPr/>
          <p:nvPr/>
        </p:nvGrpSpPr>
        <p:grpSpPr>
          <a:xfrm>
            <a:off x="0" y="6775200"/>
            <a:ext cx="10693400" cy="785926"/>
            <a:chOff x="0" y="6856824"/>
            <a:chExt cx="10693400" cy="785926"/>
          </a:xfrm>
        </p:grpSpPr>
        <p:pic>
          <p:nvPicPr>
            <p:cNvPr id="9" name="Picture 8" descr="cid:A2DD92C4-31E2-4BA3-A926-80BD0E8FDD82@lan">
              <a:extLst>
                <a:ext uri="{FF2B5EF4-FFF2-40B4-BE49-F238E27FC236}">
                  <a16:creationId xmlns:a16="http://schemas.microsoft.com/office/drawing/2014/main" id="{4A283F7F-D878-6D44-8BDA-753F4D714EFF}"/>
                </a:ext>
              </a:extLst>
            </p:cNvPr>
            <p:cNvPicPr/>
            <p:nvPr/>
          </p:nvPicPr>
          <p:blipFill>
            <a:blip r:embed="rId3" r:link="rId4" cstate="email">
              <a:extLst>
                <a:ext uri="{28A0092B-C50C-407E-A947-70E740481C1C}">
                  <a14:useLocalDpi xmlns:a14="http://schemas.microsoft.com/office/drawing/2010/main"/>
                </a:ext>
              </a:extLst>
            </a:blip>
            <a:srcRect/>
            <a:stretch>
              <a:fillRect/>
            </a:stretch>
          </p:blipFill>
          <p:spPr bwMode="auto">
            <a:xfrm>
              <a:off x="0" y="6856824"/>
              <a:ext cx="10693400" cy="785926"/>
            </a:xfrm>
            <a:prstGeom prst="rect">
              <a:avLst/>
            </a:prstGeom>
            <a:noFill/>
            <a:ln>
              <a:noFill/>
            </a:ln>
          </p:spPr>
        </p:pic>
        <p:pic>
          <p:nvPicPr>
            <p:cNvPr id="10" name="Picture 9">
              <a:extLst>
                <a:ext uri="{FF2B5EF4-FFF2-40B4-BE49-F238E27FC236}">
                  <a16:creationId xmlns:a16="http://schemas.microsoft.com/office/drawing/2014/main" id="{2DCFE435-AE96-2542-B2E6-3EBBD106898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719682" y="7032865"/>
              <a:ext cx="1549918" cy="495648"/>
            </a:xfrm>
            <a:prstGeom prst="rect">
              <a:avLst/>
            </a:prstGeom>
          </p:spPr>
        </p:pic>
        <p:sp>
          <p:nvSpPr>
            <p:cNvPr id="13" name="Rectangle 12">
              <a:extLst>
                <a:ext uri="{FF2B5EF4-FFF2-40B4-BE49-F238E27FC236}">
                  <a16:creationId xmlns:a16="http://schemas.microsoft.com/office/drawing/2014/main" id="{7080E65B-3922-7942-BAF2-31479421E105}"/>
                </a:ext>
              </a:extLst>
            </p:cNvPr>
            <p:cNvSpPr/>
            <p:nvPr/>
          </p:nvSpPr>
          <p:spPr>
            <a:xfrm>
              <a:off x="8719682" y="7032865"/>
              <a:ext cx="1580018" cy="495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9">
              <a:extLst>
                <a:ext uri="{FF2B5EF4-FFF2-40B4-BE49-F238E27FC236}">
                  <a16:creationId xmlns:a16="http://schemas.microsoft.com/office/drawing/2014/main" id="{79BC4AE4-2AF1-6A4B-9F4B-C0AD2C7F812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820000" y="7137981"/>
              <a:ext cx="1724055" cy="360000"/>
            </a:xfrm>
            <a:prstGeom prst="rect">
              <a:avLst/>
            </a:prstGeom>
          </p:spPr>
        </p:pic>
      </p:grpSp>
      <p:grpSp>
        <p:nvGrpSpPr>
          <p:cNvPr id="16" name="Group 15">
            <a:extLst>
              <a:ext uri="{FF2B5EF4-FFF2-40B4-BE49-F238E27FC236}">
                <a16:creationId xmlns:a16="http://schemas.microsoft.com/office/drawing/2014/main" id="{057F2882-1560-6940-BC2A-D136A083F791}"/>
              </a:ext>
            </a:extLst>
          </p:cNvPr>
          <p:cNvGrpSpPr/>
          <p:nvPr/>
        </p:nvGrpSpPr>
        <p:grpSpPr>
          <a:xfrm>
            <a:off x="393699" y="349250"/>
            <a:ext cx="9906001" cy="914400"/>
            <a:chOff x="393699" y="349250"/>
            <a:chExt cx="9906001" cy="914400"/>
          </a:xfrm>
        </p:grpSpPr>
        <p:sp>
          <p:nvSpPr>
            <p:cNvPr id="17" name="Rectangle 16">
              <a:extLst>
                <a:ext uri="{FF2B5EF4-FFF2-40B4-BE49-F238E27FC236}">
                  <a16:creationId xmlns:a16="http://schemas.microsoft.com/office/drawing/2014/main" id="{23B3027B-3436-444E-B450-EE6A649EFF2B}"/>
                </a:ext>
              </a:extLst>
            </p:cNvPr>
            <p:cNvSpPr/>
            <p:nvPr/>
          </p:nvSpPr>
          <p:spPr>
            <a:xfrm>
              <a:off x="393700" y="349250"/>
              <a:ext cx="9906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ADCA47C9-C99F-1F47-A2AB-CF7322531904}"/>
                </a:ext>
              </a:extLst>
            </p:cNvPr>
            <p:cNvGrpSpPr/>
            <p:nvPr/>
          </p:nvGrpSpPr>
          <p:grpSpPr>
            <a:xfrm>
              <a:off x="393699" y="349250"/>
              <a:ext cx="9906000" cy="762000"/>
              <a:chOff x="393699" y="501650"/>
              <a:chExt cx="9906000" cy="762000"/>
            </a:xfrm>
          </p:grpSpPr>
          <p:sp>
            <p:nvSpPr>
              <p:cNvPr id="19" name="object 3">
                <a:extLst>
                  <a:ext uri="{FF2B5EF4-FFF2-40B4-BE49-F238E27FC236}">
                    <a16:creationId xmlns:a16="http://schemas.microsoft.com/office/drawing/2014/main" id="{612EFEA0-6E41-0241-A20B-873A94B56367}"/>
                  </a:ext>
                </a:extLst>
              </p:cNvPr>
              <p:cNvSpPr/>
              <p:nvPr/>
            </p:nvSpPr>
            <p:spPr>
              <a:xfrm>
                <a:off x="393699" y="501650"/>
                <a:ext cx="4038601" cy="762000"/>
              </a:xfrm>
              <a:custGeom>
                <a:avLst/>
                <a:gdLst/>
                <a:ahLst/>
                <a:cxnLst/>
                <a:rect l="l" t="t" r="r" b="b"/>
                <a:pathLst>
                  <a:path w="3675379" h="701675">
                    <a:moveTo>
                      <a:pt x="0" y="0"/>
                    </a:moveTo>
                    <a:lnTo>
                      <a:pt x="3675354" y="0"/>
                    </a:lnTo>
                    <a:lnTo>
                      <a:pt x="3675354" y="701675"/>
                    </a:lnTo>
                    <a:lnTo>
                      <a:pt x="0" y="701675"/>
                    </a:lnTo>
                    <a:lnTo>
                      <a:pt x="0" y="0"/>
                    </a:lnTo>
                    <a:close/>
                  </a:path>
                </a:pathLst>
              </a:custGeom>
              <a:solidFill>
                <a:srgbClr val="002060"/>
              </a:solidFill>
            </p:spPr>
            <p:txBody>
              <a:bodyPr wrap="square" lIns="0" tIns="0" rIns="0" bIns="144000" rtlCol="0" anchor="ctr" anchorCtr="0"/>
              <a:lstStyle/>
              <a:p>
                <a:pPr marL="36000" algn="ctr">
                  <a:lnSpc>
                    <a:spcPct val="150000"/>
                  </a:lnSpc>
                  <a:spcBef>
                    <a:spcPts val="1200"/>
                  </a:spcBef>
                </a:pPr>
                <a:r>
                  <a:rPr lang="en-GB" sz="2400" spc="-55" dirty="0">
                    <a:solidFill>
                      <a:schemeClr val="bg1"/>
                    </a:solidFill>
                  </a:rPr>
                  <a:t>Primtec O&amp;M Services</a:t>
                </a:r>
                <a:endParaRPr sz="2400" dirty="0">
                  <a:solidFill>
                    <a:schemeClr val="bg1"/>
                  </a:solidFill>
                </a:endParaRPr>
              </a:p>
            </p:txBody>
          </p:sp>
          <p:sp>
            <p:nvSpPr>
              <p:cNvPr id="20" name="object 3">
                <a:extLst>
                  <a:ext uri="{FF2B5EF4-FFF2-40B4-BE49-F238E27FC236}">
                    <a16:creationId xmlns:a16="http://schemas.microsoft.com/office/drawing/2014/main" id="{23A649AE-8925-BF4A-B0AA-8A496370D9F4}"/>
                  </a:ext>
                </a:extLst>
              </p:cNvPr>
              <p:cNvSpPr/>
              <p:nvPr/>
            </p:nvSpPr>
            <p:spPr>
              <a:xfrm>
                <a:off x="4432301" y="501650"/>
                <a:ext cx="5867398" cy="762000"/>
              </a:xfrm>
              <a:custGeom>
                <a:avLst/>
                <a:gdLst/>
                <a:ahLst/>
                <a:cxnLst/>
                <a:rect l="l" t="t" r="r" b="b"/>
                <a:pathLst>
                  <a:path w="3675379" h="701675">
                    <a:moveTo>
                      <a:pt x="0" y="0"/>
                    </a:moveTo>
                    <a:lnTo>
                      <a:pt x="3675354" y="0"/>
                    </a:lnTo>
                    <a:lnTo>
                      <a:pt x="3675354" y="701675"/>
                    </a:lnTo>
                    <a:lnTo>
                      <a:pt x="0" y="701675"/>
                    </a:lnTo>
                    <a:lnTo>
                      <a:pt x="0" y="0"/>
                    </a:lnTo>
                    <a:close/>
                  </a:path>
                </a:pathLst>
              </a:custGeom>
              <a:solidFill>
                <a:srgbClr val="477F24"/>
              </a:solidFill>
            </p:spPr>
            <p:txBody>
              <a:bodyPr wrap="square" lIns="0" tIns="0" rIns="0" bIns="144000" rtlCol="0" anchor="ctr" anchorCtr="0"/>
              <a:lstStyle/>
              <a:p>
                <a:pPr marL="36000" algn="ctr">
                  <a:lnSpc>
                    <a:spcPct val="150000"/>
                  </a:lnSpc>
                  <a:spcBef>
                    <a:spcPts val="1200"/>
                  </a:spcBef>
                </a:pPr>
                <a:r>
                  <a:rPr lang="en-GB" sz="2400" spc="-55" dirty="0">
                    <a:solidFill>
                      <a:schemeClr val="bg1"/>
                    </a:solidFill>
                  </a:rPr>
                  <a:t>5 x Person Loesche O&amp;M Team</a:t>
                </a:r>
                <a:endParaRPr sz="2400" dirty="0">
                  <a:solidFill>
                    <a:schemeClr val="bg1"/>
                  </a:solidFill>
                </a:endParaRPr>
              </a:p>
            </p:txBody>
          </p:sp>
        </p:grpSp>
      </p:grpSp>
    </p:spTree>
    <p:extLst>
      <p:ext uri="{BB962C8B-B14F-4D97-AF65-F5344CB8AC3E}">
        <p14:creationId xmlns:p14="http://schemas.microsoft.com/office/powerpoint/2010/main" val="25768469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9CE649E-95E4-9249-AEE3-03DB03B04AF0}"/>
              </a:ext>
            </a:extLst>
          </p:cNvPr>
          <p:cNvGrpSpPr>
            <a:grpSpLocks noChangeAspect="1"/>
          </p:cNvGrpSpPr>
          <p:nvPr/>
        </p:nvGrpSpPr>
        <p:grpSpPr>
          <a:xfrm>
            <a:off x="395925" y="3549650"/>
            <a:ext cx="9901551" cy="2865600"/>
            <a:chOff x="518601" y="3909270"/>
            <a:chExt cx="9552499" cy="2764581"/>
          </a:xfrm>
        </p:grpSpPr>
        <p:pic>
          <p:nvPicPr>
            <p:cNvPr id="10"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8601" y="3909271"/>
              <a:ext cx="3913699" cy="2764580"/>
            </a:xfrm>
            <a:prstGeom prst="rect">
              <a:avLst/>
            </a:prstGeom>
          </p:spPr>
        </p:pic>
        <p:pic>
          <p:nvPicPr>
            <p:cNvPr id="11" name="Picture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71197" y="3909270"/>
              <a:ext cx="3899903" cy="2764580"/>
            </a:xfrm>
            <a:prstGeom prst="rect">
              <a:avLst/>
            </a:prstGeom>
          </p:spPr>
        </p:pic>
        <p:grpSp>
          <p:nvGrpSpPr>
            <p:cNvPr id="2" name="Group 1">
              <a:extLst>
                <a:ext uri="{FF2B5EF4-FFF2-40B4-BE49-F238E27FC236}">
                  <a16:creationId xmlns:a16="http://schemas.microsoft.com/office/drawing/2014/main" id="{F688CEB4-2894-BB49-A176-0A156E5AE68C}"/>
                </a:ext>
              </a:extLst>
            </p:cNvPr>
            <p:cNvGrpSpPr/>
            <p:nvPr/>
          </p:nvGrpSpPr>
          <p:grpSpPr>
            <a:xfrm>
              <a:off x="4545613" y="3930650"/>
              <a:ext cx="1486887" cy="2743200"/>
              <a:chOff x="4545613" y="3930650"/>
              <a:chExt cx="1486887" cy="2743200"/>
            </a:xfrm>
          </p:grpSpPr>
          <p:pic>
            <p:nvPicPr>
              <p:cNvPr id="12" name="Picture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67683" y="4464536"/>
                <a:ext cx="1242747" cy="761514"/>
              </a:xfrm>
              <a:prstGeom prst="rect">
                <a:avLst/>
              </a:prstGeom>
            </p:spPr>
          </p:pic>
          <p:pic>
            <p:nvPicPr>
              <p:cNvPr id="13" name="Picture 1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79456" y="5911850"/>
                <a:ext cx="1219200" cy="762000"/>
              </a:xfrm>
              <a:prstGeom prst="rect">
                <a:avLst/>
              </a:prstGeom>
            </p:spPr>
          </p:pic>
          <p:sp>
            <p:nvSpPr>
              <p:cNvPr id="14" name="TextBox 17"/>
              <p:cNvSpPr txBox="1"/>
              <p:nvPr/>
            </p:nvSpPr>
            <p:spPr>
              <a:xfrm>
                <a:off x="4545613" y="5378450"/>
                <a:ext cx="1486887" cy="315958"/>
              </a:xfrm>
              <a:prstGeom prst="rect">
                <a:avLst/>
              </a:prstGeom>
              <a:noFill/>
            </p:spPr>
            <p:txBody>
              <a:bodyPr wrap="none" lIns="99542" tIns="49771" rIns="99542" bIns="49771" rtlCol="0">
                <a:spAutoFit/>
              </a:bodyPr>
              <a:lstStyle/>
              <a:p>
                <a:r>
                  <a:rPr lang="en-GB" sz="1400" dirty="0"/>
                  <a:t>Sand + Limestone</a:t>
                </a:r>
              </a:p>
            </p:txBody>
          </p:sp>
          <p:sp>
            <p:nvSpPr>
              <p:cNvPr id="15" name="TextBox 18"/>
              <p:cNvSpPr txBox="1"/>
              <p:nvPr/>
            </p:nvSpPr>
            <p:spPr>
              <a:xfrm>
                <a:off x="4578574" y="3930650"/>
                <a:ext cx="1420964" cy="315958"/>
              </a:xfrm>
              <a:prstGeom prst="rect">
                <a:avLst/>
              </a:prstGeom>
              <a:noFill/>
            </p:spPr>
            <p:txBody>
              <a:bodyPr wrap="none" lIns="99542" tIns="49771" rIns="99542" bIns="49771" rtlCol="0">
                <a:spAutoFit/>
              </a:bodyPr>
              <a:lstStyle/>
              <a:p>
                <a:r>
                  <a:rPr lang="en-GB" sz="1400" dirty="0"/>
                  <a:t>Tarfaya Oil Shale</a:t>
                </a:r>
              </a:p>
            </p:txBody>
          </p:sp>
        </p:grpSp>
        <p:sp>
          <p:nvSpPr>
            <p:cNvPr id="16" name="TextBox 21"/>
            <p:cNvSpPr txBox="1"/>
            <p:nvPr/>
          </p:nvSpPr>
          <p:spPr>
            <a:xfrm>
              <a:off x="518601" y="4442474"/>
              <a:ext cx="1732090" cy="1393176"/>
            </a:xfrm>
            <a:prstGeom prst="rect">
              <a:avLst/>
            </a:prstGeom>
            <a:noFill/>
          </p:spPr>
          <p:txBody>
            <a:bodyPr wrap="square" lIns="99542" tIns="49771" rIns="99542" bIns="49771" rtlCol="0">
              <a:spAutoFit/>
            </a:bodyPr>
            <a:lstStyle/>
            <a:p>
              <a:pPr algn="r"/>
              <a:r>
                <a:rPr lang="en-GB" sz="1400" dirty="0">
                  <a:ln w="9525">
                    <a:solidFill>
                      <a:schemeClr val="bg1"/>
                    </a:solidFill>
                    <a:prstDash val="solid"/>
                  </a:ln>
                  <a:solidFill>
                    <a:schemeClr val="bg1"/>
                  </a:solidFill>
                  <a:effectLst>
                    <a:outerShdw blurRad="12700" dist="38100" dir="2700000" algn="tl" rotWithShape="0">
                      <a:schemeClr val="bg1">
                        <a:lumMod val="50000"/>
                      </a:schemeClr>
                    </a:outerShdw>
                  </a:effectLst>
                </a:rPr>
                <a:t>LIMESTONE</a:t>
              </a:r>
            </a:p>
            <a:p>
              <a:pPr algn="r"/>
              <a:r>
                <a:rPr lang="en-GB" sz="1400" dirty="0">
                  <a:ln w="9525">
                    <a:solidFill>
                      <a:schemeClr val="bg1"/>
                    </a:solidFill>
                    <a:prstDash val="solid"/>
                  </a:ln>
                  <a:solidFill>
                    <a:schemeClr val="bg1"/>
                  </a:solidFill>
                  <a:effectLst>
                    <a:outerShdw blurRad="12700" dist="38100" dir="2700000" algn="tl" rotWithShape="0">
                      <a:schemeClr val="bg1">
                        <a:lumMod val="50000"/>
                      </a:schemeClr>
                    </a:outerShdw>
                  </a:effectLst>
                </a:rPr>
                <a:t>-------------</a:t>
              </a:r>
            </a:p>
            <a:p>
              <a:pPr algn="r"/>
              <a:r>
                <a:rPr lang="en-GB" sz="1400" dirty="0">
                  <a:ln w="9525">
                    <a:solidFill>
                      <a:schemeClr val="bg1"/>
                    </a:solidFill>
                    <a:prstDash val="solid"/>
                  </a:ln>
                  <a:solidFill>
                    <a:schemeClr val="bg1"/>
                  </a:solidFill>
                  <a:effectLst>
                    <a:outerShdw blurRad="12700" dist="38100" dir="2700000" algn="tl" rotWithShape="0">
                      <a:schemeClr val="bg1">
                        <a:lumMod val="50000"/>
                      </a:schemeClr>
                    </a:outerShdw>
                  </a:effectLst>
                </a:rPr>
                <a:t>SAND</a:t>
              </a:r>
            </a:p>
            <a:p>
              <a:pPr algn="r"/>
              <a:r>
                <a:rPr lang="en-GB" sz="1400" dirty="0">
                  <a:ln w="9525">
                    <a:solidFill>
                      <a:schemeClr val="bg1"/>
                    </a:solidFill>
                    <a:prstDash val="solid"/>
                  </a:ln>
                  <a:solidFill>
                    <a:schemeClr val="bg1"/>
                  </a:solidFill>
                  <a:effectLst>
                    <a:outerShdw blurRad="12700" dist="38100" dir="2700000" algn="tl" rotWithShape="0">
                      <a:schemeClr val="bg1">
                        <a:lumMod val="50000"/>
                      </a:schemeClr>
                    </a:outerShdw>
                  </a:effectLst>
                </a:rPr>
                <a:t>-------------</a:t>
              </a:r>
            </a:p>
            <a:p>
              <a:pPr algn="r"/>
              <a:endParaRPr lang="en-GB" sz="1400" dirty="0">
                <a:ln w="9525">
                  <a:solidFill>
                    <a:schemeClr val="bg1"/>
                  </a:solidFill>
                  <a:prstDash val="solid"/>
                </a:ln>
                <a:solidFill>
                  <a:schemeClr val="bg1"/>
                </a:solidFill>
                <a:effectLst>
                  <a:outerShdw blurRad="12700" dist="38100" dir="2700000" algn="tl" rotWithShape="0">
                    <a:schemeClr val="bg1">
                      <a:lumMod val="50000"/>
                    </a:schemeClr>
                  </a:outerShdw>
                </a:effectLst>
              </a:endParaRPr>
            </a:p>
            <a:p>
              <a:pPr algn="r"/>
              <a:r>
                <a:rPr lang="en-GB" sz="1400" dirty="0">
                  <a:ln w="9525">
                    <a:solidFill>
                      <a:schemeClr val="bg1"/>
                    </a:solidFill>
                    <a:prstDash val="solid"/>
                  </a:ln>
                  <a:solidFill>
                    <a:schemeClr val="bg1"/>
                  </a:solidFill>
                  <a:effectLst>
                    <a:outerShdw blurRad="12700" dist="38100" dir="2700000" algn="tl" rotWithShape="0">
                      <a:schemeClr val="bg1">
                        <a:lumMod val="50000"/>
                      </a:schemeClr>
                    </a:outerShdw>
                  </a:effectLst>
                </a:rPr>
                <a:t>BITUMEN OIL SHALE</a:t>
              </a:r>
            </a:p>
          </p:txBody>
        </p:sp>
      </p:grpSp>
      <p:sp>
        <p:nvSpPr>
          <p:cNvPr id="18" name="TextBox 17"/>
          <p:cNvSpPr txBox="1"/>
          <p:nvPr/>
        </p:nvSpPr>
        <p:spPr>
          <a:xfrm>
            <a:off x="393699" y="1368000"/>
            <a:ext cx="10150355" cy="1865228"/>
          </a:xfrm>
          <a:prstGeom prst="rect">
            <a:avLst/>
          </a:prstGeom>
          <a:noFill/>
        </p:spPr>
        <p:txBody>
          <a:bodyPr wrap="square" lIns="99542" tIns="49771" rIns="99542" bIns="49771" rtlCol="0">
            <a:spAutoFit/>
          </a:bodyPr>
          <a:lstStyle/>
          <a:p>
            <a:pPr marL="185738" indent="-185738">
              <a:lnSpc>
                <a:spcPct val="110000"/>
              </a:lnSpc>
              <a:buFont typeface="Arial" panose="020B0604020202020204" pitchFamily="34" charset="0"/>
              <a:buChar char="•"/>
            </a:pPr>
            <a:r>
              <a:rPr lang="en-GB" sz="1500" b="1" dirty="0">
                <a:solidFill>
                  <a:srgbClr val="008000"/>
                </a:solidFill>
              </a:rPr>
              <a:t>Tarfaya Oil Shale Resource</a:t>
            </a:r>
            <a:r>
              <a:rPr lang="sv-SE" sz="1500" dirty="0"/>
              <a:t> – World class oil shale resource at the Atlantic Coast, in a strategic location for Africa</a:t>
            </a:r>
            <a:endParaRPr lang="sv-SE" sz="1500" b="1" dirty="0">
              <a:solidFill>
                <a:srgbClr val="669900"/>
              </a:solidFill>
            </a:endParaRPr>
          </a:p>
          <a:p>
            <a:pPr marL="185738" indent="-185738">
              <a:lnSpc>
                <a:spcPct val="110000"/>
              </a:lnSpc>
              <a:buFont typeface="Arial" panose="020B0604020202020204" pitchFamily="34" charset="0"/>
              <a:buChar char="•"/>
            </a:pPr>
            <a:endParaRPr lang="en-GB" sz="1500" b="1" dirty="0">
              <a:solidFill>
                <a:srgbClr val="008000"/>
              </a:solidFill>
            </a:endParaRPr>
          </a:p>
          <a:p>
            <a:pPr marL="185738" indent="-185738">
              <a:lnSpc>
                <a:spcPct val="110000"/>
              </a:lnSpc>
              <a:buFont typeface="Arial" panose="020B0604020202020204" pitchFamily="34" charset="0"/>
              <a:buChar char="•"/>
            </a:pPr>
            <a:r>
              <a:rPr lang="en-GB" sz="1500" b="1" dirty="0">
                <a:solidFill>
                  <a:srgbClr val="008000"/>
                </a:solidFill>
              </a:rPr>
              <a:t>Tarfaya Oil Shale Use for Cement</a:t>
            </a:r>
            <a:r>
              <a:rPr lang="sv-SE" sz="1500" dirty="0"/>
              <a:t> – Limestone rich (CaO 63%) oil shale ash, unique for low cost &amp; low CO2 cement production</a:t>
            </a:r>
            <a:endParaRPr lang="sv-SE" sz="1500" b="1" dirty="0">
              <a:solidFill>
                <a:srgbClr val="669900"/>
              </a:solidFill>
            </a:endParaRPr>
          </a:p>
          <a:p>
            <a:pPr marL="185738" indent="-185738">
              <a:lnSpc>
                <a:spcPct val="110000"/>
              </a:lnSpc>
              <a:buFont typeface="Arial" panose="020B0604020202020204" pitchFamily="34" charset="0"/>
              <a:buChar char="•"/>
            </a:pPr>
            <a:endParaRPr lang="en-GB" sz="1500" b="1" dirty="0">
              <a:solidFill>
                <a:srgbClr val="008000"/>
              </a:solidFill>
            </a:endParaRPr>
          </a:p>
          <a:p>
            <a:pPr marL="185738" indent="-185738">
              <a:lnSpc>
                <a:spcPct val="110000"/>
              </a:lnSpc>
              <a:buFont typeface="Arial" panose="020B0604020202020204" pitchFamily="34" charset="0"/>
              <a:buChar char="•"/>
            </a:pPr>
            <a:r>
              <a:rPr lang="en-GB" sz="1500" b="1" dirty="0">
                <a:solidFill>
                  <a:srgbClr val="008000"/>
                </a:solidFill>
              </a:rPr>
              <a:t>Cemos rights for Block 1</a:t>
            </a:r>
            <a:r>
              <a:rPr lang="sv-SE" sz="1500" dirty="0"/>
              <a:t> – Cemos extending MOU on 1 billion ton (JORC) Block 1 with Ministry of Mines &amp; Energy</a:t>
            </a:r>
            <a:endParaRPr lang="sv-SE" sz="1500" b="1" dirty="0">
              <a:solidFill>
                <a:srgbClr val="669900"/>
              </a:solidFill>
            </a:endParaRPr>
          </a:p>
          <a:p>
            <a:pPr marL="185738" indent="-185738">
              <a:lnSpc>
                <a:spcPct val="110000"/>
              </a:lnSpc>
            </a:pPr>
            <a:endParaRPr lang="en-GB" sz="1500" b="1" dirty="0">
              <a:solidFill>
                <a:srgbClr val="008000"/>
              </a:solidFill>
            </a:endParaRPr>
          </a:p>
          <a:p>
            <a:pPr marL="185738" indent="-185738">
              <a:lnSpc>
                <a:spcPct val="110000"/>
              </a:lnSpc>
              <a:buFont typeface="Arial" panose="020B0604020202020204" pitchFamily="34" charset="0"/>
              <a:buChar char="•"/>
            </a:pPr>
            <a:r>
              <a:rPr lang="en-GB" sz="1500" b="1" dirty="0">
                <a:solidFill>
                  <a:srgbClr val="008000"/>
                </a:solidFill>
              </a:rPr>
              <a:t>Cemos Phase2 project with Tarfaya oil shale</a:t>
            </a:r>
            <a:r>
              <a:rPr lang="sv-SE" sz="1500" dirty="0"/>
              <a:t> – Technical Development phase for clinker &amp; energy production</a:t>
            </a:r>
            <a:endParaRPr lang="sv-SE" sz="1500" b="1" dirty="0">
              <a:solidFill>
                <a:srgbClr val="669900"/>
              </a:solidFill>
            </a:endParaRPr>
          </a:p>
        </p:txBody>
      </p:sp>
      <p:grpSp>
        <p:nvGrpSpPr>
          <p:cNvPr id="23" name="Group 22">
            <a:extLst>
              <a:ext uri="{FF2B5EF4-FFF2-40B4-BE49-F238E27FC236}">
                <a16:creationId xmlns:a16="http://schemas.microsoft.com/office/drawing/2014/main" id="{90F3808B-3F68-D546-8519-582FBA0D9F90}"/>
              </a:ext>
            </a:extLst>
          </p:cNvPr>
          <p:cNvGrpSpPr/>
          <p:nvPr/>
        </p:nvGrpSpPr>
        <p:grpSpPr>
          <a:xfrm>
            <a:off x="0" y="6775200"/>
            <a:ext cx="10693400" cy="785926"/>
            <a:chOff x="0" y="6856824"/>
            <a:chExt cx="10693400" cy="785926"/>
          </a:xfrm>
        </p:grpSpPr>
        <p:pic>
          <p:nvPicPr>
            <p:cNvPr id="24" name="Picture 23" descr="cid:A2DD92C4-31E2-4BA3-A926-80BD0E8FDD82@lan">
              <a:extLst>
                <a:ext uri="{FF2B5EF4-FFF2-40B4-BE49-F238E27FC236}">
                  <a16:creationId xmlns:a16="http://schemas.microsoft.com/office/drawing/2014/main" id="{756C1810-82CE-9C4D-B510-99FCC889A8C8}"/>
                </a:ext>
              </a:extLst>
            </p:cNvPr>
            <p:cNvPicPr/>
            <p:nvPr/>
          </p:nvPicPr>
          <p:blipFill>
            <a:blip r:embed="rId6" r:link="rId7" cstate="email">
              <a:extLst>
                <a:ext uri="{28A0092B-C50C-407E-A947-70E740481C1C}">
                  <a14:useLocalDpi xmlns:a14="http://schemas.microsoft.com/office/drawing/2010/main"/>
                </a:ext>
              </a:extLst>
            </a:blip>
            <a:srcRect/>
            <a:stretch>
              <a:fillRect/>
            </a:stretch>
          </p:blipFill>
          <p:spPr bwMode="auto">
            <a:xfrm>
              <a:off x="0" y="6856824"/>
              <a:ext cx="10693400" cy="785926"/>
            </a:xfrm>
            <a:prstGeom prst="rect">
              <a:avLst/>
            </a:prstGeom>
            <a:noFill/>
            <a:ln>
              <a:noFill/>
            </a:ln>
          </p:spPr>
        </p:pic>
        <p:pic>
          <p:nvPicPr>
            <p:cNvPr id="25" name="Picture 24">
              <a:extLst>
                <a:ext uri="{FF2B5EF4-FFF2-40B4-BE49-F238E27FC236}">
                  <a16:creationId xmlns:a16="http://schemas.microsoft.com/office/drawing/2014/main" id="{544181AD-899F-D140-80C3-844EF4B81B2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719682" y="7032865"/>
              <a:ext cx="1549918" cy="495648"/>
            </a:xfrm>
            <a:prstGeom prst="rect">
              <a:avLst/>
            </a:prstGeom>
          </p:spPr>
        </p:pic>
        <p:sp>
          <p:nvSpPr>
            <p:cNvPr id="26" name="Rectangle 25">
              <a:extLst>
                <a:ext uri="{FF2B5EF4-FFF2-40B4-BE49-F238E27FC236}">
                  <a16:creationId xmlns:a16="http://schemas.microsoft.com/office/drawing/2014/main" id="{3CE27E3D-6C08-8540-BC1C-3F0DD02654AC}"/>
                </a:ext>
              </a:extLst>
            </p:cNvPr>
            <p:cNvSpPr/>
            <p:nvPr/>
          </p:nvSpPr>
          <p:spPr>
            <a:xfrm>
              <a:off x="8719682" y="7032865"/>
              <a:ext cx="1580018" cy="495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Picture 9">
              <a:extLst>
                <a:ext uri="{FF2B5EF4-FFF2-40B4-BE49-F238E27FC236}">
                  <a16:creationId xmlns:a16="http://schemas.microsoft.com/office/drawing/2014/main" id="{E3746E51-1F43-924A-8345-A2BFF364F73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820000" y="7137981"/>
              <a:ext cx="1724055" cy="360000"/>
            </a:xfrm>
            <a:prstGeom prst="rect">
              <a:avLst/>
            </a:prstGeom>
          </p:spPr>
        </p:pic>
      </p:grpSp>
      <p:grpSp>
        <p:nvGrpSpPr>
          <p:cNvPr id="19" name="Group 18">
            <a:extLst>
              <a:ext uri="{FF2B5EF4-FFF2-40B4-BE49-F238E27FC236}">
                <a16:creationId xmlns:a16="http://schemas.microsoft.com/office/drawing/2014/main" id="{09036829-6B2C-CB4F-B8B2-9D6EBA2CBDED}"/>
              </a:ext>
            </a:extLst>
          </p:cNvPr>
          <p:cNvGrpSpPr/>
          <p:nvPr/>
        </p:nvGrpSpPr>
        <p:grpSpPr>
          <a:xfrm>
            <a:off x="393699" y="349250"/>
            <a:ext cx="9906001" cy="914400"/>
            <a:chOff x="393699" y="349250"/>
            <a:chExt cx="9906001" cy="914400"/>
          </a:xfrm>
        </p:grpSpPr>
        <p:sp>
          <p:nvSpPr>
            <p:cNvPr id="20" name="Rectangle 19">
              <a:extLst>
                <a:ext uri="{FF2B5EF4-FFF2-40B4-BE49-F238E27FC236}">
                  <a16:creationId xmlns:a16="http://schemas.microsoft.com/office/drawing/2014/main" id="{D8122B26-56C9-974C-8DC2-542622FD0829}"/>
                </a:ext>
              </a:extLst>
            </p:cNvPr>
            <p:cNvSpPr/>
            <p:nvPr/>
          </p:nvSpPr>
          <p:spPr>
            <a:xfrm>
              <a:off x="393700" y="349250"/>
              <a:ext cx="9906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366835A4-C730-E24D-A148-2560EB3404A8}"/>
                </a:ext>
              </a:extLst>
            </p:cNvPr>
            <p:cNvGrpSpPr/>
            <p:nvPr/>
          </p:nvGrpSpPr>
          <p:grpSpPr>
            <a:xfrm>
              <a:off x="393699" y="349250"/>
              <a:ext cx="9906000" cy="762000"/>
              <a:chOff x="393699" y="501650"/>
              <a:chExt cx="9906000" cy="762000"/>
            </a:xfrm>
          </p:grpSpPr>
          <p:sp>
            <p:nvSpPr>
              <p:cNvPr id="22" name="object 3">
                <a:extLst>
                  <a:ext uri="{FF2B5EF4-FFF2-40B4-BE49-F238E27FC236}">
                    <a16:creationId xmlns:a16="http://schemas.microsoft.com/office/drawing/2014/main" id="{665003E7-ECD6-B44B-9828-30E10B9CAAF1}"/>
                  </a:ext>
                </a:extLst>
              </p:cNvPr>
              <p:cNvSpPr/>
              <p:nvPr/>
            </p:nvSpPr>
            <p:spPr>
              <a:xfrm>
                <a:off x="393699" y="501650"/>
                <a:ext cx="4038601" cy="762000"/>
              </a:xfrm>
              <a:custGeom>
                <a:avLst/>
                <a:gdLst/>
                <a:ahLst/>
                <a:cxnLst/>
                <a:rect l="l" t="t" r="r" b="b"/>
                <a:pathLst>
                  <a:path w="3675379" h="701675">
                    <a:moveTo>
                      <a:pt x="0" y="0"/>
                    </a:moveTo>
                    <a:lnTo>
                      <a:pt x="3675354" y="0"/>
                    </a:lnTo>
                    <a:lnTo>
                      <a:pt x="3675354" y="701675"/>
                    </a:lnTo>
                    <a:lnTo>
                      <a:pt x="0" y="701675"/>
                    </a:lnTo>
                    <a:lnTo>
                      <a:pt x="0" y="0"/>
                    </a:lnTo>
                    <a:close/>
                  </a:path>
                </a:pathLst>
              </a:custGeom>
              <a:solidFill>
                <a:srgbClr val="002060"/>
              </a:solidFill>
            </p:spPr>
            <p:txBody>
              <a:bodyPr wrap="square" lIns="0" tIns="0" rIns="0" bIns="144000" rtlCol="0" anchor="ctr" anchorCtr="0"/>
              <a:lstStyle/>
              <a:p>
                <a:pPr marL="36000" algn="ctr">
                  <a:lnSpc>
                    <a:spcPct val="150000"/>
                  </a:lnSpc>
                  <a:spcBef>
                    <a:spcPts val="1200"/>
                  </a:spcBef>
                </a:pPr>
                <a:r>
                  <a:rPr lang="en-GB" sz="2400" spc="-55" dirty="0">
                    <a:solidFill>
                      <a:schemeClr val="bg1"/>
                    </a:solidFill>
                  </a:rPr>
                  <a:t>Phase 2 Tarfaya Oil Shale</a:t>
                </a:r>
                <a:endParaRPr sz="2400" dirty="0">
                  <a:solidFill>
                    <a:schemeClr val="bg1"/>
                  </a:solidFill>
                </a:endParaRPr>
              </a:p>
            </p:txBody>
          </p:sp>
          <p:sp>
            <p:nvSpPr>
              <p:cNvPr id="28" name="object 3">
                <a:extLst>
                  <a:ext uri="{FF2B5EF4-FFF2-40B4-BE49-F238E27FC236}">
                    <a16:creationId xmlns:a16="http://schemas.microsoft.com/office/drawing/2014/main" id="{013F07C4-CF64-2749-A932-70792E0D9329}"/>
                  </a:ext>
                </a:extLst>
              </p:cNvPr>
              <p:cNvSpPr/>
              <p:nvPr/>
            </p:nvSpPr>
            <p:spPr>
              <a:xfrm>
                <a:off x="4432301" y="501650"/>
                <a:ext cx="5867398" cy="762000"/>
              </a:xfrm>
              <a:custGeom>
                <a:avLst/>
                <a:gdLst/>
                <a:ahLst/>
                <a:cxnLst/>
                <a:rect l="l" t="t" r="r" b="b"/>
                <a:pathLst>
                  <a:path w="3675379" h="701675">
                    <a:moveTo>
                      <a:pt x="0" y="0"/>
                    </a:moveTo>
                    <a:lnTo>
                      <a:pt x="3675354" y="0"/>
                    </a:lnTo>
                    <a:lnTo>
                      <a:pt x="3675354" y="701675"/>
                    </a:lnTo>
                    <a:lnTo>
                      <a:pt x="0" y="701675"/>
                    </a:lnTo>
                    <a:lnTo>
                      <a:pt x="0" y="0"/>
                    </a:lnTo>
                    <a:close/>
                  </a:path>
                </a:pathLst>
              </a:custGeom>
              <a:solidFill>
                <a:srgbClr val="477F24"/>
              </a:solidFill>
            </p:spPr>
            <p:txBody>
              <a:bodyPr wrap="square" lIns="0" tIns="0" rIns="0" bIns="144000" rtlCol="0" anchor="ctr" anchorCtr="0"/>
              <a:lstStyle/>
              <a:p>
                <a:pPr marL="36000" algn="ctr">
                  <a:lnSpc>
                    <a:spcPct val="150000"/>
                  </a:lnSpc>
                  <a:spcBef>
                    <a:spcPts val="1200"/>
                  </a:spcBef>
                </a:pPr>
                <a:r>
                  <a:rPr lang="en-GB" sz="2400" spc="-55" dirty="0">
                    <a:solidFill>
                      <a:schemeClr val="bg1"/>
                    </a:solidFill>
                  </a:rPr>
                  <a:t>Limestone Based Oil Shale Resource</a:t>
                </a:r>
                <a:endParaRPr sz="2400" dirty="0">
                  <a:solidFill>
                    <a:schemeClr val="bg1"/>
                  </a:solidFill>
                </a:endParaRPr>
              </a:p>
            </p:txBody>
          </p:sp>
        </p:grpSp>
      </p:grpSp>
    </p:spTree>
    <p:extLst>
      <p:ext uri="{BB962C8B-B14F-4D97-AF65-F5344CB8AC3E}">
        <p14:creationId xmlns:p14="http://schemas.microsoft.com/office/powerpoint/2010/main" val="25768469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469900" y="6140450"/>
            <a:ext cx="9753600" cy="531401"/>
          </a:xfrm>
          <a:prstGeom prst="rect">
            <a:avLst/>
          </a:prstGeom>
          <a:noFill/>
        </p:spPr>
        <p:txBody>
          <a:bodyPr wrap="square" lIns="99542" tIns="49771" rIns="99542" bIns="49771" rtlCol="0">
            <a:spAutoFit/>
          </a:bodyPr>
          <a:lstStyle/>
          <a:p>
            <a:pPr algn="ctr"/>
            <a:r>
              <a:rPr lang="en-GB" sz="1400" b="1" dirty="0">
                <a:solidFill>
                  <a:srgbClr val="008000"/>
                </a:solidFill>
              </a:rPr>
              <a:t>Oil Shale for Clinker &amp; Cement Benefits</a:t>
            </a:r>
            <a:r>
              <a:rPr lang="sv-SE" sz="1400" dirty="0"/>
              <a:t> – include low cost clinker &amp; cement production, low CO2 emissions and low cost export of clinker &amp; cement with strategic location on the Atlantic and option for an export port, as BOT with the Moroccan government</a:t>
            </a:r>
            <a:r>
              <a:rPr lang="en-GB" sz="1400" b="1" dirty="0">
                <a:solidFill>
                  <a:srgbClr val="008000"/>
                </a:solidFill>
              </a:rPr>
              <a:t>.</a:t>
            </a:r>
            <a:endParaRPr lang="sv-SE" sz="1400" b="1" dirty="0">
              <a:solidFill>
                <a:srgbClr val="669900"/>
              </a:solidFill>
            </a:endParaRPr>
          </a:p>
        </p:txBody>
      </p:sp>
      <p:grpSp>
        <p:nvGrpSpPr>
          <p:cNvPr id="17" name="Group 16">
            <a:extLst>
              <a:ext uri="{FF2B5EF4-FFF2-40B4-BE49-F238E27FC236}">
                <a16:creationId xmlns:a16="http://schemas.microsoft.com/office/drawing/2014/main" id="{58A7B1C0-CD09-8A4A-A514-5DAE3D6EAE6A}"/>
              </a:ext>
            </a:extLst>
          </p:cNvPr>
          <p:cNvGrpSpPr/>
          <p:nvPr/>
        </p:nvGrpSpPr>
        <p:grpSpPr>
          <a:xfrm>
            <a:off x="393048" y="1339850"/>
            <a:ext cx="10078152" cy="2238000"/>
            <a:chOff x="393048" y="1492250"/>
            <a:chExt cx="10078152" cy="2238000"/>
          </a:xfrm>
        </p:grpSpPr>
        <p:pic>
          <p:nvPicPr>
            <p:cNvPr id="10" name="Picture 2"/>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3048" y="1492250"/>
              <a:ext cx="2696400" cy="15912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393698" y="3168650"/>
              <a:ext cx="2693471" cy="561600"/>
            </a:xfrm>
            <a:prstGeom prst="rect">
              <a:avLst/>
            </a:prstGeom>
            <a:noFill/>
          </p:spPr>
          <p:txBody>
            <a:bodyPr wrap="square" lIns="99542" tIns="49771" rIns="99542" bIns="49771" rtlCol="0">
              <a:spAutoFit/>
            </a:bodyPr>
            <a:lstStyle/>
            <a:p>
              <a:pPr algn="ctr">
                <a:lnSpc>
                  <a:spcPct val="110000"/>
                </a:lnSpc>
              </a:pPr>
              <a:r>
                <a:rPr lang="en-GB" sz="1400" b="1" dirty="0">
                  <a:solidFill>
                    <a:srgbClr val="008000"/>
                  </a:solidFill>
                  <a:sym typeface="Wingdings"/>
                </a:rPr>
                <a:t>Limestone based </a:t>
              </a:r>
              <a:r>
                <a:rPr lang="en-GB" sz="1400" b="1" dirty="0">
                  <a:solidFill>
                    <a:srgbClr val="008000"/>
                  </a:solidFill>
                </a:rPr>
                <a:t>Oil shale mine</a:t>
              </a:r>
            </a:p>
            <a:p>
              <a:pPr algn="ctr">
                <a:lnSpc>
                  <a:spcPct val="110000"/>
                </a:lnSpc>
              </a:pPr>
              <a:r>
                <a:rPr lang="en-GB" sz="1400" dirty="0"/>
                <a:t>F</a:t>
              </a:r>
              <a:r>
                <a:rPr lang="sv-SE" sz="1400" dirty="0"/>
                <a:t>eedstock for clinker &amp; energy</a:t>
              </a:r>
              <a:endParaRPr lang="sv-SE" sz="1400" b="1" dirty="0">
                <a:solidFill>
                  <a:srgbClr val="669900"/>
                </a:solidFill>
              </a:endParaRPr>
            </a:p>
          </p:txBody>
        </p:sp>
        <p:pic>
          <p:nvPicPr>
            <p:cNvPr id="6" name="Picture 5"/>
            <p:cNvPicPr>
              <a:picLocks/>
            </p:cNvPicPr>
            <p:nvPr/>
          </p:nvPicPr>
          <p:blipFill>
            <a:blip r:embed="rId3" cstate="email">
              <a:extLst>
                <a:ext uri="{28A0092B-C50C-407E-A947-70E740481C1C}">
                  <a14:useLocalDpi xmlns:a14="http://schemas.microsoft.com/office/drawing/2010/main"/>
                </a:ext>
              </a:extLst>
            </a:blip>
            <a:stretch>
              <a:fillRect/>
            </a:stretch>
          </p:blipFill>
          <p:spPr>
            <a:xfrm>
              <a:off x="3998500" y="1492281"/>
              <a:ext cx="2696400" cy="1591200"/>
            </a:xfrm>
            <a:prstGeom prst="rect">
              <a:avLst/>
            </a:prstGeom>
          </p:spPr>
        </p:pic>
        <p:sp>
          <p:nvSpPr>
            <p:cNvPr id="31" name="TextBox 30"/>
            <p:cNvSpPr txBox="1"/>
            <p:nvPr/>
          </p:nvSpPr>
          <p:spPr>
            <a:xfrm>
              <a:off x="3999965" y="3168650"/>
              <a:ext cx="2693470" cy="561600"/>
            </a:xfrm>
            <a:prstGeom prst="rect">
              <a:avLst/>
            </a:prstGeom>
            <a:noFill/>
          </p:spPr>
          <p:txBody>
            <a:bodyPr wrap="square" lIns="99542" tIns="49771" rIns="99542" bIns="49771" rtlCol="0">
              <a:spAutoFit/>
            </a:bodyPr>
            <a:lstStyle/>
            <a:p>
              <a:pPr algn="ctr">
                <a:lnSpc>
                  <a:spcPct val="110000"/>
                </a:lnSpc>
              </a:pPr>
              <a:r>
                <a:rPr lang="en-GB" sz="1400" b="1" dirty="0">
                  <a:solidFill>
                    <a:srgbClr val="008000"/>
                  </a:solidFill>
                  <a:sym typeface="Wingdings"/>
                </a:rPr>
                <a:t>CFB Boilers </a:t>
              </a:r>
              <a:r>
                <a:rPr lang="en-GB" sz="1400" b="1" dirty="0">
                  <a:solidFill>
                    <a:srgbClr val="008000"/>
                  </a:solidFill>
                </a:rPr>
                <a:t>for raw oil shale</a:t>
              </a:r>
            </a:p>
            <a:p>
              <a:pPr algn="ctr">
                <a:lnSpc>
                  <a:spcPct val="110000"/>
                </a:lnSpc>
              </a:pPr>
              <a:r>
                <a:rPr lang="en-GB" sz="1400" dirty="0"/>
                <a:t>P</a:t>
              </a:r>
              <a:r>
                <a:rPr lang="sv-SE" sz="1400" dirty="0"/>
                <a:t>roduction of heat &amp; power &amp; ash</a:t>
              </a:r>
              <a:endParaRPr lang="sv-SE" sz="1400" b="1" dirty="0">
                <a:solidFill>
                  <a:srgbClr val="669900"/>
                </a:solidFill>
              </a:endParaRPr>
            </a:p>
          </p:txBody>
        </p:sp>
        <p:grpSp>
          <p:nvGrpSpPr>
            <p:cNvPr id="15" name="Group 14">
              <a:extLst>
                <a:ext uri="{FF2B5EF4-FFF2-40B4-BE49-F238E27FC236}">
                  <a16:creationId xmlns:a16="http://schemas.microsoft.com/office/drawing/2014/main" id="{0E6590DB-5A6E-2648-B1E3-9336499547A3}"/>
                </a:ext>
              </a:extLst>
            </p:cNvPr>
            <p:cNvGrpSpPr/>
            <p:nvPr/>
          </p:nvGrpSpPr>
          <p:grpSpPr>
            <a:xfrm>
              <a:off x="7423200" y="1492280"/>
              <a:ext cx="3048000" cy="2237970"/>
              <a:chOff x="7404100" y="1492280"/>
              <a:chExt cx="3048000" cy="2237970"/>
            </a:xfrm>
          </p:grpSpPr>
          <p:grpSp>
            <p:nvGrpSpPr>
              <p:cNvPr id="9" name="Group 8">
                <a:extLst>
                  <a:ext uri="{FF2B5EF4-FFF2-40B4-BE49-F238E27FC236}">
                    <a16:creationId xmlns:a16="http://schemas.microsoft.com/office/drawing/2014/main" id="{95301EBF-BAFE-2649-9769-CEC158BDD16F}"/>
                  </a:ext>
                </a:extLst>
              </p:cNvPr>
              <p:cNvGrpSpPr/>
              <p:nvPr/>
            </p:nvGrpSpPr>
            <p:grpSpPr>
              <a:xfrm>
                <a:off x="7579900" y="1492280"/>
                <a:ext cx="2696400" cy="1591201"/>
                <a:chOff x="7389399" y="1492280"/>
                <a:chExt cx="2696400" cy="1591201"/>
              </a:xfrm>
            </p:grpSpPr>
            <p:pic>
              <p:nvPicPr>
                <p:cNvPr id="14"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89399" y="1492281"/>
                  <a:ext cx="2696400" cy="1591200"/>
                </a:xfrm>
                <a:prstGeom prst="rect">
                  <a:avLst/>
                </a:prstGeom>
              </p:spPr>
            </p:pic>
            <p:pic>
              <p:nvPicPr>
                <p:cNvPr id="13"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16000" y="1492280"/>
                  <a:ext cx="1276167" cy="730029"/>
                </a:xfrm>
                <a:prstGeom prst="rect">
                  <a:avLst/>
                </a:prstGeom>
              </p:spPr>
            </p:pic>
          </p:grpSp>
          <p:sp>
            <p:nvSpPr>
              <p:cNvPr id="34" name="TextBox 33"/>
              <p:cNvSpPr txBox="1"/>
              <p:nvPr/>
            </p:nvSpPr>
            <p:spPr>
              <a:xfrm>
                <a:off x="7404100" y="3168650"/>
                <a:ext cx="3048000" cy="561600"/>
              </a:xfrm>
              <a:prstGeom prst="rect">
                <a:avLst/>
              </a:prstGeom>
              <a:noFill/>
            </p:spPr>
            <p:txBody>
              <a:bodyPr wrap="square" lIns="99542" tIns="49771" rIns="99542" bIns="49771" rtlCol="0">
                <a:spAutoFit/>
              </a:bodyPr>
              <a:lstStyle/>
              <a:p>
                <a:pPr algn="ctr">
                  <a:lnSpc>
                    <a:spcPct val="110000"/>
                  </a:lnSpc>
                </a:pPr>
                <a:r>
                  <a:rPr lang="en-GB" sz="1400" b="1" dirty="0">
                    <a:solidFill>
                      <a:srgbClr val="008000"/>
                    </a:solidFill>
                    <a:sym typeface="Wingdings"/>
                  </a:rPr>
                  <a:t>Clinker Kiln as part of cement plant</a:t>
                </a:r>
                <a:endParaRPr lang="en-GB" sz="1400" b="1" dirty="0">
                  <a:solidFill>
                    <a:srgbClr val="008000"/>
                  </a:solidFill>
                </a:endParaRPr>
              </a:p>
              <a:p>
                <a:pPr algn="ctr">
                  <a:lnSpc>
                    <a:spcPct val="110000"/>
                  </a:lnSpc>
                </a:pPr>
                <a:r>
                  <a:rPr lang="en-GB" sz="1400" dirty="0"/>
                  <a:t>P</a:t>
                </a:r>
                <a:r>
                  <a:rPr lang="sv-SE" sz="1400" dirty="0"/>
                  <a:t>roduction of clinker from CFB ash</a:t>
                </a:r>
                <a:endParaRPr lang="sv-SE" sz="1400" b="1" dirty="0">
                  <a:solidFill>
                    <a:srgbClr val="669900"/>
                  </a:solidFill>
                </a:endParaRPr>
              </a:p>
            </p:txBody>
          </p:sp>
        </p:grpSp>
      </p:grpSp>
      <p:grpSp>
        <p:nvGrpSpPr>
          <p:cNvPr id="19" name="Group 18">
            <a:extLst>
              <a:ext uri="{FF2B5EF4-FFF2-40B4-BE49-F238E27FC236}">
                <a16:creationId xmlns:a16="http://schemas.microsoft.com/office/drawing/2014/main" id="{9E809D2C-C98C-3A4A-8D5A-44431A381726}"/>
              </a:ext>
            </a:extLst>
          </p:cNvPr>
          <p:cNvGrpSpPr/>
          <p:nvPr/>
        </p:nvGrpSpPr>
        <p:grpSpPr>
          <a:xfrm>
            <a:off x="0" y="6775200"/>
            <a:ext cx="10693400" cy="785926"/>
            <a:chOff x="0" y="6856824"/>
            <a:chExt cx="10693400" cy="785926"/>
          </a:xfrm>
        </p:grpSpPr>
        <p:pic>
          <p:nvPicPr>
            <p:cNvPr id="20" name="Picture 19" descr="cid:A2DD92C4-31E2-4BA3-A926-80BD0E8FDD82@lan">
              <a:extLst>
                <a:ext uri="{FF2B5EF4-FFF2-40B4-BE49-F238E27FC236}">
                  <a16:creationId xmlns:a16="http://schemas.microsoft.com/office/drawing/2014/main" id="{90242575-0486-D84F-83E5-76C90272AD46}"/>
                </a:ext>
              </a:extLst>
            </p:cNvPr>
            <p:cNvPicPr/>
            <p:nvPr/>
          </p:nvPicPr>
          <p:blipFill>
            <a:blip r:embed="rId6" r:link="rId7" cstate="email">
              <a:extLst>
                <a:ext uri="{28A0092B-C50C-407E-A947-70E740481C1C}">
                  <a14:useLocalDpi xmlns:a14="http://schemas.microsoft.com/office/drawing/2010/main"/>
                </a:ext>
              </a:extLst>
            </a:blip>
            <a:srcRect/>
            <a:stretch>
              <a:fillRect/>
            </a:stretch>
          </p:blipFill>
          <p:spPr bwMode="auto">
            <a:xfrm>
              <a:off x="0" y="6856824"/>
              <a:ext cx="10693400" cy="785926"/>
            </a:xfrm>
            <a:prstGeom prst="rect">
              <a:avLst/>
            </a:prstGeom>
            <a:noFill/>
            <a:ln>
              <a:noFill/>
            </a:ln>
          </p:spPr>
        </p:pic>
        <p:pic>
          <p:nvPicPr>
            <p:cNvPr id="21" name="Picture 20">
              <a:extLst>
                <a:ext uri="{FF2B5EF4-FFF2-40B4-BE49-F238E27FC236}">
                  <a16:creationId xmlns:a16="http://schemas.microsoft.com/office/drawing/2014/main" id="{C9F4AE4E-E30F-E44A-BBC8-88DFB401A1C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719682" y="7032865"/>
              <a:ext cx="1549918" cy="495648"/>
            </a:xfrm>
            <a:prstGeom prst="rect">
              <a:avLst/>
            </a:prstGeom>
          </p:spPr>
        </p:pic>
        <p:sp>
          <p:nvSpPr>
            <p:cNvPr id="22" name="Rectangle 21">
              <a:extLst>
                <a:ext uri="{FF2B5EF4-FFF2-40B4-BE49-F238E27FC236}">
                  <a16:creationId xmlns:a16="http://schemas.microsoft.com/office/drawing/2014/main" id="{8EE033AD-6E84-C54B-A1A0-CB2BCC2D1644}"/>
                </a:ext>
              </a:extLst>
            </p:cNvPr>
            <p:cNvSpPr/>
            <p:nvPr/>
          </p:nvSpPr>
          <p:spPr>
            <a:xfrm>
              <a:off x="8719682" y="7032865"/>
              <a:ext cx="1580018" cy="495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9">
              <a:extLst>
                <a:ext uri="{FF2B5EF4-FFF2-40B4-BE49-F238E27FC236}">
                  <a16:creationId xmlns:a16="http://schemas.microsoft.com/office/drawing/2014/main" id="{CCE8702D-4980-3348-A81B-DFA5AC58DC2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820000" y="7137981"/>
              <a:ext cx="1724055" cy="360000"/>
            </a:xfrm>
            <a:prstGeom prst="rect">
              <a:avLst/>
            </a:prstGeom>
          </p:spPr>
        </p:pic>
      </p:grpSp>
      <p:grpSp>
        <p:nvGrpSpPr>
          <p:cNvPr id="24" name="Group 23">
            <a:extLst>
              <a:ext uri="{FF2B5EF4-FFF2-40B4-BE49-F238E27FC236}">
                <a16:creationId xmlns:a16="http://schemas.microsoft.com/office/drawing/2014/main" id="{2A42C120-D5F8-FC41-B7FE-F53908F4D365}"/>
              </a:ext>
            </a:extLst>
          </p:cNvPr>
          <p:cNvGrpSpPr/>
          <p:nvPr/>
        </p:nvGrpSpPr>
        <p:grpSpPr>
          <a:xfrm>
            <a:off x="393699" y="349250"/>
            <a:ext cx="9906001" cy="914400"/>
            <a:chOff x="393699" y="349250"/>
            <a:chExt cx="9906001" cy="914400"/>
          </a:xfrm>
        </p:grpSpPr>
        <p:sp>
          <p:nvSpPr>
            <p:cNvPr id="25" name="Rectangle 24">
              <a:extLst>
                <a:ext uri="{FF2B5EF4-FFF2-40B4-BE49-F238E27FC236}">
                  <a16:creationId xmlns:a16="http://schemas.microsoft.com/office/drawing/2014/main" id="{48D139C9-B15D-3048-9732-BF544687DD61}"/>
                </a:ext>
              </a:extLst>
            </p:cNvPr>
            <p:cNvSpPr/>
            <p:nvPr/>
          </p:nvSpPr>
          <p:spPr>
            <a:xfrm>
              <a:off x="393700" y="349250"/>
              <a:ext cx="9906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4BC2EEE-2B58-724F-A0FF-FF86F7D33000}"/>
                </a:ext>
              </a:extLst>
            </p:cNvPr>
            <p:cNvGrpSpPr/>
            <p:nvPr/>
          </p:nvGrpSpPr>
          <p:grpSpPr>
            <a:xfrm>
              <a:off x="393699" y="349250"/>
              <a:ext cx="9906000" cy="762000"/>
              <a:chOff x="393699" y="501650"/>
              <a:chExt cx="9906000" cy="762000"/>
            </a:xfrm>
          </p:grpSpPr>
          <p:sp>
            <p:nvSpPr>
              <p:cNvPr id="27" name="object 3">
                <a:extLst>
                  <a:ext uri="{FF2B5EF4-FFF2-40B4-BE49-F238E27FC236}">
                    <a16:creationId xmlns:a16="http://schemas.microsoft.com/office/drawing/2014/main" id="{18EF54B1-B26A-4544-9944-6C25315A4896}"/>
                  </a:ext>
                </a:extLst>
              </p:cNvPr>
              <p:cNvSpPr/>
              <p:nvPr/>
            </p:nvSpPr>
            <p:spPr>
              <a:xfrm>
                <a:off x="393699" y="501650"/>
                <a:ext cx="4038601" cy="762000"/>
              </a:xfrm>
              <a:custGeom>
                <a:avLst/>
                <a:gdLst/>
                <a:ahLst/>
                <a:cxnLst/>
                <a:rect l="l" t="t" r="r" b="b"/>
                <a:pathLst>
                  <a:path w="3675379" h="701675">
                    <a:moveTo>
                      <a:pt x="0" y="0"/>
                    </a:moveTo>
                    <a:lnTo>
                      <a:pt x="3675354" y="0"/>
                    </a:lnTo>
                    <a:lnTo>
                      <a:pt x="3675354" y="701675"/>
                    </a:lnTo>
                    <a:lnTo>
                      <a:pt x="0" y="701675"/>
                    </a:lnTo>
                    <a:lnTo>
                      <a:pt x="0" y="0"/>
                    </a:lnTo>
                    <a:close/>
                  </a:path>
                </a:pathLst>
              </a:custGeom>
              <a:solidFill>
                <a:srgbClr val="002060"/>
              </a:solidFill>
            </p:spPr>
            <p:txBody>
              <a:bodyPr wrap="square" lIns="0" tIns="0" rIns="0" bIns="144000" rtlCol="0" anchor="ctr" anchorCtr="0"/>
              <a:lstStyle/>
              <a:p>
                <a:pPr marL="36000" algn="ctr">
                  <a:lnSpc>
                    <a:spcPct val="150000"/>
                  </a:lnSpc>
                  <a:spcBef>
                    <a:spcPts val="1200"/>
                  </a:spcBef>
                </a:pPr>
                <a:r>
                  <a:rPr lang="en-GB" sz="2400" spc="-55" dirty="0">
                    <a:solidFill>
                      <a:schemeClr val="bg1"/>
                    </a:solidFill>
                  </a:rPr>
                  <a:t>Phase 2 Tarfaya Oil Shale</a:t>
                </a:r>
                <a:endParaRPr sz="2400" dirty="0">
                  <a:solidFill>
                    <a:schemeClr val="bg1"/>
                  </a:solidFill>
                </a:endParaRPr>
              </a:p>
            </p:txBody>
          </p:sp>
          <p:sp>
            <p:nvSpPr>
              <p:cNvPr id="28" name="object 3">
                <a:extLst>
                  <a:ext uri="{FF2B5EF4-FFF2-40B4-BE49-F238E27FC236}">
                    <a16:creationId xmlns:a16="http://schemas.microsoft.com/office/drawing/2014/main" id="{D200F88E-7209-134B-A7CE-406F891AD2F5}"/>
                  </a:ext>
                </a:extLst>
              </p:cNvPr>
              <p:cNvSpPr/>
              <p:nvPr/>
            </p:nvSpPr>
            <p:spPr>
              <a:xfrm>
                <a:off x="4432301" y="501650"/>
                <a:ext cx="5867398" cy="762000"/>
              </a:xfrm>
              <a:custGeom>
                <a:avLst/>
                <a:gdLst/>
                <a:ahLst/>
                <a:cxnLst/>
                <a:rect l="l" t="t" r="r" b="b"/>
                <a:pathLst>
                  <a:path w="3675379" h="701675">
                    <a:moveTo>
                      <a:pt x="0" y="0"/>
                    </a:moveTo>
                    <a:lnTo>
                      <a:pt x="3675354" y="0"/>
                    </a:lnTo>
                    <a:lnTo>
                      <a:pt x="3675354" y="701675"/>
                    </a:lnTo>
                    <a:lnTo>
                      <a:pt x="0" y="701675"/>
                    </a:lnTo>
                    <a:lnTo>
                      <a:pt x="0" y="0"/>
                    </a:lnTo>
                    <a:close/>
                  </a:path>
                </a:pathLst>
              </a:custGeom>
              <a:solidFill>
                <a:srgbClr val="477F24"/>
              </a:solidFill>
            </p:spPr>
            <p:txBody>
              <a:bodyPr wrap="square" lIns="0" tIns="0" rIns="0" bIns="144000" rtlCol="0" anchor="ctr" anchorCtr="0"/>
              <a:lstStyle/>
              <a:p>
                <a:pPr marL="36000" algn="ctr">
                  <a:lnSpc>
                    <a:spcPct val="150000"/>
                  </a:lnSpc>
                  <a:spcBef>
                    <a:spcPts val="1200"/>
                  </a:spcBef>
                </a:pPr>
                <a:r>
                  <a:rPr lang="en-GB" sz="2400" spc="-55" dirty="0">
                    <a:solidFill>
                      <a:schemeClr val="bg1"/>
                    </a:solidFill>
                  </a:rPr>
                  <a:t>Clinker and Own Energy Production</a:t>
                </a:r>
                <a:endParaRPr sz="2400" dirty="0">
                  <a:solidFill>
                    <a:schemeClr val="bg1"/>
                  </a:solidFill>
                </a:endParaRPr>
              </a:p>
            </p:txBody>
          </p:sp>
        </p:grpSp>
      </p:grpSp>
      <p:grpSp>
        <p:nvGrpSpPr>
          <p:cNvPr id="44" name="Group 43">
            <a:extLst>
              <a:ext uri="{FF2B5EF4-FFF2-40B4-BE49-F238E27FC236}">
                <a16:creationId xmlns:a16="http://schemas.microsoft.com/office/drawing/2014/main" id="{62039C98-51B7-C14A-B970-0326C488A67E}"/>
              </a:ext>
            </a:extLst>
          </p:cNvPr>
          <p:cNvGrpSpPr/>
          <p:nvPr/>
        </p:nvGrpSpPr>
        <p:grpSpPr>
          <a:xfrm>
            <a:off x="392724" y="3744000"/>
            <a:ext cx="10089276" cy="2245424"/>
            <a:chOff x="392724" y="3930649"/>
            <a:chExt cx="10089276" cy="2245424"/>
          </a:xfrm>
        </p:grpSpPr>
        <p:grpSp>
          <p:nvGrpSpPr>
            <p:cNvPr id="43" name="Group 42">
              <a:extLst>
                <a:ext uri="{FF2B5EF4-FFF2-40B4-BE49-F238E27FC236}">
                  <a16:creationId xmlns:a16="http://schemas.microsoft.com/office/drawing/2014/main" id="{789FD921-1030-5042-B4AD-6BC8C265AF4A}"/>
                </a:ext>
              </a:extLst>
            </p:cNvPr>
            <p:cNvGrpSpPr/>
            <p:nvPr/>
          </p:nvGrpSpPr>
          <p:grpSpPr>
            <a:xfrm>
              <a:off x="392724" y="3930649"/>
              <a:ext cx="2696400" cy="2244396"/>
              <a:chOff x="392724" y="3930649"/>
              <a:chExt cx="2696400" cy="2244396"/>
            </a:xfrm>
          </p:grpSpPr>
          <p:pic>
            <p:nvPicPr>
              <p:cNvPr id="11" name="Picture 1"/>
              <p:cNvPicPr>
                <a:picLocks/>
              </p:cNvPicPr>
              <p:nvPr/>
            </p:nvPicPr>
            <p:blipFill>
              <a:blip r:embed="rId10" cstate="email">
                <a:extLst>
                  <a:ext uri="{28A0092B-C50C-407E-A947-70E740481C1C}">
                    <a14:useLocalDpi xmlns:a14="http://schemas.microsoft.com/office/drawing/2010/main"/>
                  </a:ext>
                </a:extLst>
              </a:blip>
              <a:stretch>
                <a:fillRect/>
              </a:stretch>
            </p:blipFill>
            <p:spPr>
              <a:xfrm>
                <a:off x="392724" y="3930649"/>
                <a:ext cx="2696400" cy="1591200"/>
              </a:xfrm>
              <a:prstGeom prst="rect">
                <a:avLst/>
              </a:prstGeom>
            </p:spPr>
          </p:pic>
          <p:sp>
            <p:nvSpPr>
              <p:cNvPr id="38" name="TextBox 37">
                <a:extLst>
                  <a:ext uri="{FF2B5EF4-FFF2-40B4-BE49-F238E27FC236}">
                    <a16:creationId xmlns:a16="http://schemas.microsoft.com/office/drawing/2014/main" id="{C7307D12-7F82-EF43-877B-AA08C6E7584D}"/>
                  </a:ext>
                </a:extLst>
              </p:cNvPr>
              <p:cNvSpPr txBox="1"/>
              <p:nvPr/>
            </p:nvSpPr>
            <p:spPr>
              <a:xfrm>
                <a:off x="394189" y="5612417"/>
                <a:ext cx="2693471" cy="562628"/>
              </a:xfrm>
              <a:prstGeom prst="rect">
                <a:avLst/>
              </a:prstGeom>
              <a:noFill/>
            </p:spPr>
            <p:txBody>
              <a:bodyPr wrap="square" lIns="99542" tIns="49771" rIns="99542" bIns="49771" rtlCol="0">
                <a:spAutoFit/>
              </a:bodyPr>
              <a:lstStyle/>
              <a:p>
                <a:pPr algn="ctr">
                  <a:lnSpc>
                    <a:spcPct val="110000"/>
                  </a:lnSpc>
                </a:pPr>
                <a:r>
                  <a:rPr lang="en-GB" sz="1400" b="1" dirty="0">
                    <a:solidFill>
                      <a:srgbClr val="008000"/>
                    </a:solidFill>
                    <a:sym typeface="Wingdings"/>
                  </a:rPr>
                  <a:t>Clinker as raw material</a:t>
                </a:r>
                <a:r>
                  <a:rPr lang="en-GB" sz="1400" b="1" dirty="0">
                    <a:solidFill>
                      <a:srgbClr val="008000"/>
                    </a:solidFill>
                  </a:rPr>
                  <a:t> for CCGs</a:t>
                </a:r>
              </a:p>
              <a:p>
                <a:pPr algn="ctr">
                  <a:lnSpc>
                    <a:spcPct val="110000"/>
                  </a:lnSpc>
                </a:pPr>
                <a:r>
                  <a:rPr lang="en-GB" sz="1400" dirty="0"/>
                  <a:t>P</a:t>
                </a:r>
                <a:r>
                  <a:rPr lang="sv-SE" sz="1400" dirty="0"/>
                  <a:t>roduction of clinker for grinding</a:t>
                </a:r>
                <a:endParaRPr lang="sv-SE" sz="1400" b="1" dirty="0">
                  <a:solidFill>
                    <a:srgbClr val="669900"/>
                  </a:solidFill>
                </a:endParaRPr>
              </a:p>
            </p:txBody>
          </p:sp>
        </p:grpSp>
        <p:grpSp>
          <p:nvGrpSpPr>
            <p:cNvPr id="18" name="Group 17">
              <a:extLst>
                <a:ext uri="{FF2B5EF4-FFF2-40B4-BE49-F238E27FC236}">
                  <a16:creationId xmlns:a16="http://schemas.microsoft.com/office/drawing/2014/main" id="{F9DD41C0-6BA4-3D4B-8085-EB26AD8475D4}"/>
                </a:ext>
              </a:extLst>
            </p:cNvPr>
            <p:cNvGrpSpPr/>
            <p:nvPr/>
          </p:nvGrpSpPr>
          <p:grpSpPr>
            <a:xfrm>
              <a:off x="3998500" y="3930649"/>
              <a:ext cx="2696400" cy="2245424"/>
              <a:chOff x="3998500" y="3930649"/>
              <a:chExt cx="2696400" cy="2245424"/>
            </a:xfrm>
          </p:grpSpPr>
          <p:pic>
            <p:nvPicPr>
              <p:cNvPr id="35" name="Picture 34"/>
              <p:cNvPicPr>
                <a:picLocks/>
              </p:cNvPicPr>
              <p:nvPr/>
            </p:nvPicPr>
            <p:blipFill>
              <a:blip r:embed="rId11" cstate="email">
                <a:extLst>
                  <a:ext uri="{28A0092B-C50C-407E-A947-70E740481C1C}">
                    <a14:useLocalDpi xmlns:a14="http://schemas.microsoft.com/office/drawing/2010/main"/>
                  </a:ext>
                </a:extLst>
              </a:blip>
              <a:stretch>
                <a:fillRect/>
              </a:stretch>
            </p:blipFill>
            <p:spPr>
              <a:xfrm>
                <a:off x="3998500" y="3930649"/>
                <a:ext cx="2696400" cy="1591200"/>
              </a:xfrm>
              <a:prstGeom prst="rect">
                <a:avLst/>
              </a:prstGeom>
            </p:spPr>
          </p:pic>
          <p:sp>
            <p:nvSpPr>
              <p:cNvPr id="39" name="TextBox 38">
                <a:extLst>
                  <a:ext uri="{FF2B5EF4-FFF2-40B4-BE49-F238E27FC236}">
                    <a16:creationId xmlns:a16="http://schemas.microsoft.com/office/drawing/2014/main" id="{8D18F50B-0FC6-FF47-A1F2-9D346838911F}"/>
                  </a:ext>
                </a:extLst>
              </p:cNvPr>
              <p:cNvSpPr txBox="1"/>
              <p:nvPr/>
            </p:nvSpPr>
            <p:spPr>
              <a:xfrm>
                <a:off x="3999965" y="5613445"/>
                <a:ext cx="2693470" cy="562628"/>
              </a:xfrm>
              <a:prstGeom prst="rect">
                <a:avLst/>
              </a:prstGeom>
              <a:noFill/>
            </p:spPr>
            <p:txBody>
              <a:bodyPr wrap="square" lIns="0" tIns="49771" rIns="0" bIns="49771" rtlCol="0">
                <a:spAutoFit/>
              </a:bodyPr>
              <a:lstStyle/>
              <a:p>
                <a:pPr algn="ctr">
                  <a:lnSpc>
                    <a:spcPct val="110000"/>
                  </a:lnSpc>
                </a:pPr>
                <a:r>
                  <a:rPr lang="en-GB" sz="1400" b="1" dirty="0">
                    <a:solidFill>
                      <a:srgbClr val="008000"/>
                    </a:solidFill>
                    <a:sym typeface="Wingdings"/>
                  </a:rPr>
                  <a:t>Clinker grinding with Loesche CCGs</a:t>
                </a:r>
                <a:endParaRPr lang="en-GB" sz="1400" b="1" dirty="0">
                  <a:solidFill>
                    <a:srgbClr val="008000"/>
                  </a:solidFill>
                </a:endParaRPr>
              </a:p>
              <a:p>
                <a:pPr algn="ctr">
                  <a:lnSpc>
                    <a:spcPct val="110000"/>
                  </a:lnSpc>
                </a:pPr>
                <a:r>
                  <a:rPr lang="en-GB" sz="1400" dirty="0"/>
                  <a:t>Production of cement with 5 x CCGs</a:t>
                </a:r>
                <a:endParaRPr lang="sv-SE" sz="1400" b="1" dirty="0">
                  <a:solidFill>
                    <a:srgbClr val="669900"/>
                  </a:solidFill>
                </a:endParaRPr>
              </a:p>
            </p:txBody>
          </p:sp>
        </p:grpSp>
        <p:grpSp>
          <p:nvGrpSpPr>
            <p:cNvPr id="16" name="Group 15">
              <a:extLst>
                <a:ext uri="{FF2B5EF4-FFF2-40B4-BE49-F238E27FC236}">
                  <a16:creationId xmlns:a16="http://schemas.microsoft.com/office/drawing/2014/main" id="{4CB37D16-FF9C-F144-A221-19683E785134}"/>
                </a:ext>
              </a:extLst>
            </p:cNvPr>
            <p:cNvGrpSpPr/>
            <p:nvPr/>
          </p:nvGrpSpPr>
          <p:grpSpPr>
            <a:xfrm>
              <a:off x="7434000" y="3930649"/>
              <a:ext cx="3048000" cy="2244379"/>
              <a:chOff x="7251050" y="3930649"/>
              <a:chExt cx="3048000" cy="2244379"/>
            </a:xfrm>
          </p:grpSpPr>
          <p:pic>
            <p:nvPicPr>
              <p:cNvPr id="12" name="Picture 13"/>
              <p:cNvPicPr>
                <a:picLocks/>
              </p:cNvPicPr>
              <p:nvPr/>
            </p:nvPicPr>
            <p:blipFill>
              <a:blip r:embed="rId12" cstate="email">
                <a:extLst>
                  <a:ext uri="{28A0092B-C50C-407E-A947-70E740481C1C}">
                    <a14:useLocalDpi xmlns:a14="http://schemas.microsoft.com/office/drawing/2010/main"/>
                  </a:ext>
                </a:extLst>
              </a:blip>
              <a:srcRect/>
              <a:stretch>
                <a:fillRect/>
              </a:stretch>
            </p:blipFill>
            <p:spPr bwMode="auto">
              <a:xfrm>
                <a:off x="7426850" y="3930649"/>
                <a:ext cx="2696400" cy="1591200"/>
              </a:xfrm>
              <a:prstGeom prst="rect">
                <a:avLst/>
              </a:prstGeom>
              <a:noFill/>
              <a:ln>
                <a:noFill/>
              </a:ln>
            </p:spPr>
          </p:pic>
          <p:sp>
            <p:nvSpPr>
              <p:cNvPr id="41" name="TextBox 40">
                <a:extLst>
                  <a:ext uri="{FF2B5EF4-FFF2-40B4-BE49-F238E27FC236}">
                    <a16:creationId xmlns:a16="http://schemas.microsoft.com/office/drawing/2014/main" id="{F97D438E-D7F4-5A42-89B3-D6F2EFB2CC9D}"/>
                  </a:ext>
                </a:extLst>
              </p:cNvPr>
              <p:cNvSpPr txBox="1"/>
              <p:nvPr/>
            </p:nvSpPr>
            <p:spPr>
              <a:xfrm>
                <a:off x="7251050" y="5612400"/>
                <a:ext cx="3048000" cy="562628"/>
              </a:xfrm>
              <a:prstGeom prst="rect">
                <a:avLst/>
              </a:prstGeom>
              <a:noFill/>
            </p:spPr>
            <p:txBody>
              <a:bodyPr wrap="square" lIns="99542" tIns="49771" rIns="99542" bIns="49771" rtlCol="0">
                <a:spAutoFit/>
              </a:bodyPr>
              <a:lstStyle/>
              <a:p>
                <a:pPr algn="ctr">
                  <a:lnSpc>
                    <a:spcPct val="110000"/>
                  </a:lnSpc>
                </a:pPr>
                <a:r>
                  <a:rPr lang="en-GB" sz="1400" b="1" dirty="0">
                    <a:solidFill>
                      <a:srgbClr val="008000"/>
                    </a:solidFill>
                    <a:sym typeface="Wingdings"/>
                  </a:rPr>
                  <a:t>Final Cement from CCG grinders</a:t>
                </a:r>
                <a:endParaRPr lang="en-GB" sz="1400" b="1" dirty="0">
                  <a:solidFill>
                    <a:srgbClr val="008000"/>
                  </a:solidFill>
                </a:endParaRPr>
              </a:p>
              <a:p>
                <a:pPr algn="ctr">
                  <a:lnSpc>
                    <a:spcPct val="110000"/>
                  </a:lnSpc>
                </a:pPr>
                <a:r>
                  <a:rPr lang="en-GB" sz="1400" dirty="0"/>
                  <a:t>F</a:t>
                </a:r>
                <a:r>
                  <a:rPr lang="sv-SE" sz="1400" dirty="0"/>
                  <a:t>inal cement in bags or bulk</a:t>
                </a:r>
                <a:endParaRPr lang="sv-SE" sz="1400" b="1" dirty="0">
                  <a:solidFill>
                    <a:srgbClr val="669900"/>
                  </a:solidFill>
                </a:endParaRPr>
              </a:p>
            </p:txBody>
          </p:sp>
        </p:grpSp>
      </p:grpSp>
    </p:spTree>
    <p:extLst>
      <p:ext uri="{BB962C8B-B14F-4D97-AF65-F5344CB8AC3E}">
        <p14:creationId xmlns:p14="http://schemas.microsoft.com/office/powerpoint/2010/main" val="2100510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93700" y="1440000"/>
            <a:ext cx="10210800" cy="2639671"/>
          </a:xfrm>
          <a:prstGeom prst="rect">
            <a:avLst/>
          </a:prstGeom>
          <a:noFill/>
        </p:spPr>
        <p:txBody>
          <a:bodyPr wrap="square" lIns="99542" tIns="49771" rIns="99542" bIns="49771" rtlCol="0">
            <a:spAutoFit/>
          </a:bodyPr>
          <a:lstStyle/>
          <a:p>
            <a:pPr marL="185738" indent="-185738" algn="just">
              <a:buFont typeface="Arial" panose="020B0604020202020204" pitchFamily="34" charset="0"/>
              <a:buChar char="•"/>
            </a:pPr>
            <a:r>
              <a:rPr lang="en-GB" sz="1500" b="1" dirty="0">
                <a:solidFill>
                  <a:srgbClr val="008000"/>
                </a:solidFill>
              </a:rPr>
              <a:t>Loesche is the worlds leading manufacturer of cement grinding plants</a:t>
            </a:r>
            <a:r>
              <a:rPr lang="en-GB" sz="1500" dirty="0"/>
              <a:t> </a:t>
            </a:r>
            <a:r>
              <a:rPr lang="sv-SE" sz="1500" dirty="0"/>
              <a:t>– 55% market shares, 111 years history</a:t>
            </a:r>
            <a:endParaRPr lang="sv-SE" sz="1500" b="1" dirty="0">
              <a:solidFill>
                <a:srgbClr val="669900"/>
              </a:solidFill>
            </a:endParaRPr>
          </a:p>
          <a:p>
            <a:pPr marL="185738" indent="-185738" algn="just">
              <a:buFont typeface="Arial" panose="020B0604020202020204" pitchFamily="34" charset="0"/>
              <a:buChar char="•"/>
            </a:pPr>
            <a:endParaRPr lang="en-GB" sz="1500" b="1" dirty="0">
              <a:solidFill>
                <a:srgbClr val="008000"/>
              </a:solidFill>
            </a:endParaRPr>
          </a:p>
          <a:p>
            <a:pPr marL="185738" indent="-185738" algn="just">
              <a:buFont typeface="Arial" panose="020B0604020202020204" pitchFamily="34" charset="0"/>
              <a:buChar char="•"/>
            </a:pPr>
            <a:r>
              <a:rPr lang="en-GB" sz="1500" b="1" dirty="0">
                <a:solidFill>
                  <a:srgbClr val="008000"/>
                </a:solidFill>
              </a:rPr>
              <a:t>Market leading proven VRM grinding technology</a:t>
            </a:r>
            <a:r>
              <a:rPr lang="en-GB" sz="1500" dirty="0"/>
              <a:t> </a:t>
            </a:r>
            <a:r>
              <a:rPr lang="sv-SE" sz="1500" dirty="0"/>
              <a:t>– </a:t>
            </a:r>
            <a:r>
              <a:rPr lang="en-GB" sz="1500" dirty="0">
                <a:solidFill>
                  <a:srgbClr val="000000"/>
                </a:solidFill>
              </a:rPr>
              <a:t>Loesche Vertical Roller Mills are reliable, high out put, low energy </a:t>
            </a:r>
          </a:p>
          <a:p>
            <a:pPr marL="185738" indent="-185738" algn="just">
              <a:buFont typeface="Arial" panose="020B0604020202020204" pitchFamily="34" charset="0"/>
              <a:buChar char="•"/>
            </a:pPr>
            <a:endParaRPr lang="en-GB" sz="1500" b="1" dirty="0">
              <a:solidFill>
                <a:srgbClr val="008000"/>
              </a:solidFill>
            </a:endParaRPr>
          </a:p>
          <a:p>
            <a:pPr marL="185738" indent="-185738" algn="just">
              <a:buFont typeface="Arial" panose="020B0604020202020204" pitchFamily="34" charset="0"/>
              <a:buChar char="•"/>
            </a:pPr>
            <a:r>
              <a:rPr lang="en-GB" sz="1500" b="1" dirty="0">
                <a:solidFill>
                  <a:srgbClr val="008000"/>
                </a:solidFill>
              </a:rPr>
              <a:t>Market presence and experience</a:t>
            </a:r>
            <a:r>
              <a:rPr lang="en-GB" sz="1500" dirty="0"/>
              <a:t> </a:t>
            </a:r>
            <a:r>
              <a:rPr lang="sv-SE" sz="1500" dirty="0"/>
              <a:t>– Loesche has executed a large number of EPC projects in Morocco and Africa</a:t>
            </a:r>
            <a:endParaRPr lang="sv-SE" sz="1500" b="1" dirty="0">
              <a:solidFill>
                <a:srgbClr val="669900"/>
              </a:solidFill>
            </a:endParaRPr>
          </a:p>
          <a:p>
            <a:pPr marL="185738" indent="-185738" algn="just"/>
            <a:endParaRPr lang="en-GB" sz="1500" b="1" dirty="0">
              <a:solidFill>
                <a:srgbClr val="008000"/>
              </a:solidFill>
            </a:endParaRPr>
          </a:p>
          <a:p>
            <a:pPr marL="185738" indent="-185738" algn="just">
              <a:buFont typeface="Arial" panose="020B0604020202020204" pitchFamily="34" charset="0"/>
              <a:buChar char="•"/>
            </a:pPr>
            <a:r>
              <a:rPr lang="en-GB" sz="1500" b="1" dirty="0">
                <a:solidFill>
                  <a:srgbClr val="008000"/>
                </a:solidFill>
              </a:rPr>
              <a:t>Cemos and Loesche in co-operation</a:t>
            </a:r>
            <a:r>
              <a:rPr lang="en-GB" sz="1500" dirty="0"/>
              <a:t> </a:t>
            </a:r>
            <a:r>
              <a:rPr lang="sv-SE" sz="1500" dirty="0"/>
              <a:t>– </a:t>
            </a:r>
            <a:r>
              <a:rPr lang="en-GB" sz="1500" dirty="0">
                <a:solidFill>
                  <a:srgbClr val="000000"/>
                </a:solidFill>
              </a:rPr>
              <a:t>1st Cemos cement plant (CCG-1) in progress, framework for 5 x CCG plants</a:t>
            </a:r>
          </a:p>
          <a:p>
            <a:pPr marL="185738" indent="-185738" algn="just">
              <a:buFont typeface="Arial" panose="020B0604020202020204" pitchFamily="34" charset="0"/>
              <a:buChar char="•"/>
            </a:pPr>
            <a:endParaRPr lang="en-GB" sz="1500" b="1" dirty="0">
              <a:solidFill>
                <a:srgbClr val="008000"/>
              </a:solidFill>
            </a:endParaRPr>
          </a:p>
          <a:p>
            <a:pPr marL="185738" indent="-185738" algn="just">
              <a:buFont typeface="Arial" panose="020B0604020202020204" pitchFamily="34" charset="0"/>
              <a:buChar char="•"/>
            </a:pPr>
            <a:r>
              <a:rPr lang="en-GB" sz="1500" b="1" dirty="0">
                <a:solidFill>
                  <a:srgbClr val="008000"/>
                </a:solidFill>
              </a:rPr>
              <a:t>Financing</a:t>
            </a:r>
            <a:r>
              <a:rPr lang="en-GB" sz="1500" dirty="0"/>
              <a:t> </a:t>
            </a:r>
            <a:r>
              <a:rPr lang="sv-SE" sz="1500" dirty="0"/>
              <a:t>– Cemos financing €4.5M (54% EPC delivery) for CCG1 plant, €2.8M Annuity Loan and €1.7M Deferred Payment </a:t>
            </a:r>
            <a:endParaRPr lang="sv-SE" sz="1500" b="1" dirty="0">
              <a:solidFill>
                <a:srgbClr val="669900"/>
              </a:solidFill>
            </a:endParaRPr>
          </a:p>
          <a:p>
            <a:pPr marL="185738" indent="-185738" algn="just">
              <a:buFont typeface="Arial" panose="020B0604020202020204" pitchFamily="34" charset="0"/>
              <a:buChar char="•"/>
            </a:pPr>
            <a:endParaRPr lang="en-GB" sz="1500" b="1" dirty="0">
              <a:solidFill>
                <a:srgbClr val="008000"/>
              </a:solidFill>
            </a:endParaRPr>
          </a:p>
          <a:p>
            <a:pPr marL="185738" indent="-185738" algn="just">
              <a:buFont typeface="Arial" panose="020B0604020202020204" pitchFamily="34" charset="0"/>
              <a:buChar char="•"/>
            </a:pPr>
            <a:r>
              <a:rPr lang="en-GB" sz="1500" b="1" dirty="0">
                <a:solidFill>
                  <a:srgbClr val="008000"/>
                </a:solidFill>
              </a:rPr>
              <a:t>O&amp;M</a:t>
            </a:r>
            <a:r>
              <a:rPr lang="en-GB" sz="1500" dirty="0"/>
              <a:t> </a:t>
            </a:r>
            <a:r>
              <a:rPr lang="sv-SE" sz="1500" dirty="0"/>
              <a:t>– Primetec for O&amp;M services for CCG-1 in Tarfaya, initial 12 </a:t>
            </a:r>
            <a:r>
              <a:rPr lang="mr-IN" sz="1500" dirty="0"/>
              <a:t>–</a:t>
            </a:r>
            <a:r>
              <a:rPr lang="sv-SE" sz="1500" dirty="0"/>
              <a:t> 18 months, including training, production control</a:t>
            </a:r>
          </a:p>
        </p:txBody>
      </p:sp>
      <p:grpSp>
        <p:nvGrpSpPr>
          <p:cNvPr id="5" name="Group 4">
            <a:extLst>
              <a:ext uri="{FF2B5EF4-FFF2-40B4-BE49-F238E27FC236}">
                <a16:creationId xmlns:a16="http://schemas.microsoft.com/office/drawing/2014/main" id="{5FC882A4-3278-BE4F-882F-5EDCDE768D58}"/>
              </a:ext>
            </a:extLst>
          </p:cNvPr>
          <p:cNvGrpSpPr/>
          <p:nvPr/>
        </p:nvGrpSpPr>
        <p:grpSpPr>
          <a:xfrm>
            <a:off x="414497" y="4464051"/>
            <a:ext cx="10050991" cy="2100950"/>
            <a:chOff x="414497" y="4464051"/>
            <a:chExt cx="10050991" cy="2100950"/>
          </a:xfrm>
        </p:grpSpPr>
        <p:grpSp>
          <p:nvGrpSpPr>
            <p:cNvPr id="4" name="Group 3">
              <a:extLst>
                <a:ext uri="{FF2B5EF4-FFF2-40B4-BE49-F238E27FC236}">
                  <a16:creationId xmlns:a16="http://schemas.microsoft.com/office/drawing/2014/main" id="{B8EEA7B4-63AE-8D46-AC29-4B0EB458BC3C}"/>
                </a:ext>
              </a:extLst>
            </p:cNvPr>
            <p:cNvGrpSpPr/>
            <p:nvPr/>
          </p:nvGrpSpPr>
          <p:grpSpPr>
            <a:xfrm>
              <a:off x="7365600" y="4464051"/>
              <a:ext cx="3099888" cy="2100950"/>
              <a:chOff x="7365600" y="4464051"/>
              <a:chExt cx="3099888" cy="2100950"/>
            </a:xfrm>
          </p:grpSpPr>
          <p:pic>
            <p:nvPicPr>
              <p:cNvPr id="9" name="Picture 8"/>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7599269" y="4464051"/>
                <a:ext cx="2621572" cy="1747715"/>
              </a:xfrm>
              <a:prstGeom prst="rect">
                <a:avLst/>
              </a:prstGeom>
            </p:spPr>
          </p:pic>
          <p:sp>
            <p:nvSpPr>
              <p:cNvPr id="12" name="Rectangle 1"/>
              <p:cNvSpPr/>
              <p:nvPr/>
            </p:nvSpPr>
            <p:spPr>
              <a:xfrm>
                <a:off x="7365600" y="6272613"/>
                <a:ext cx="3099888" cy="292388"/>
              </a:xfrm>
              <a:prstGeom prst="rect">
                <a:avLst/>
              </a:prstGeom>
            </p:spPr>
            <p:txBody>
              <a:bodyPr wrap="none">
                <a:spAutoFit/>
              </a:bodyPr>
              <a:lstStyle/>
              <a:p>
                <a:r>
                  <a:rPr lang="en-GB" sz="1300" dirty="0">
                    <a:solidFill>
                      <a:schemeClr val="tx1">
                        <a:lumMod val="75000"/>
                        <a:lumOff val="25000"/>
                      </a:schemeClr>
                    </a:solidFill>
                  </a:rPr>
                  <a:t>Dr Thomas Loesche &amp; Cemos Signing Event</a:t>
                </a:r>
              </a:p>
            </p:txBody>
          </p:sp>
        </p:grpSp>
        <p:grpSp>
          <p:nvGrpSpPr>
            <p:cNvPr id="6" name="Group 5">
              <a:extLst>
                <a:ext uri="{FF2B5EF4-FFF2-40B4-BE49-F238E27FC236}">
                  <a16:creationId xmlns:a16="http://schemas.microsoft.com/office/drawing/2014/main" id="{A43A5A87-CFC4-5249-9D83-9E5F4D54F524}"/>
                </a:ext>
              </a:extLst>
            </p:cNvPr>
            <p:cNvGrpSpPr/>
            <p:nvPr/>
          </p:nvGrpSpPr>
          <p:grpSpPr>
            <a:xfrm>
              <a:off x="414497" y="4464051"/>
              <a:ext cx="6530443" cy="1747715"/>
              <a:chOff x="642780" y="4845050"/>
              <a:chExt cx="6053229" cy="1620000"/>
            </a:xfrm>
          </p:grpSpPr>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2780" y="4845050"/>
                <a:ext cx="6053229" cy="1620000"/>
              </a:xfrm>
              <a:prstGeom prst="rect">
                <a:avLst/>
              </a:prstGeom>
            </p:spPr>
          </p:pic>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0992" y="4921250"/>
                <a:ext cx="2004908" cy="609600"/>
              </a:xfrm>
              <a:prstGeom prst="rect">
                <a:avLst/>
              </a:prstGeom>
            </p:spPr>
          </p:pic>
        </p:grpSp>
      </p:grpSp>
      <p:grpSp>
        <p:nvGrpSpPr>
          <p:cNvPr id="18" name="Group 17">
            <a:extLst>
              <a:ext uri="{FF2B5EF4-FFF2-40B4-BE49-F238E27FC236}">
                <a16:creationId xmlns:a16="http://schemas.microsoft.com/office/drawing/2014/main" id="{7F76C8AF-D934-F442-BC48-E97428A18ACD}"/>
              </a:ext>
            </a:extLst>
          </p:cNvPr>
          <p:cNvGrpSpPr/>
          <p:nvPr/>
        </p:nvGrpSpPr>
        <p:grpSpPr>
          <a:xfrm>
            <a:off x="0" y="6775200"/>
            <a:ext cx="10693400" cy="785926"/>
            <a:chOff x="0" y="6856824"/>
            <a:chExt cx="10693400" cy="785926"/>
          </a:xfrm>
        </p:grpSpPr>
        <p:pic>
          <p:nvPicPr>
            <p:cNvPr id="19" name="Picture 18" descr="cid:A2DD92C4-31E2-4BA3-A926-80BD0E8FDD82@lan">
              <a:extLst>
                <a:ext uri="{FF2B5EF4-FFF2-40B4-BE49-F238E27FC236}">
                  <a16:creationId xmlns:a16="http://schemas.microsoft.com/office/drawing/2014/main" id="{871ABA94-CF16-B145-BCC7-5509BE177E5D}"/>
                </a:ext>
              </a:extLst>
            </p:cNvPr>
            <p:cNvPicPr/>
            <p:nvPr/>
          </p:nvPicPr>
          <p:blipFill>
            <a:blip r:embed="rId6" r:link="rId7" cstate="email">
              <a:extLst>
                <a:ext uri="{28A0092B-C50C-407E-A947-70E740481C1C}">
                  <a14:useLocalDpi xmlns:a14="http://schemas.microsoft.com/office/drawing/2010/main"/>
                </a:ext>
              </a:extLst>
            </a:blip>
            <a:srcRect/>
            <a:stretch>
              <a:fillRect/>
            </a:stretch>
          </p:blipFill>
          <p:spPr bwMode="auto">
            <a:xfrm>
              <a:off x="0" y="6856824"/>
              <a:ext cx="10693400" cy="785926"/>
            </a:xfrm>
            <a:prstGeom prst="rect">
              <a:avLst/>
            </a:prstGeom>
            <a:noFill/>
            <a:ln>
              <a:noFill/>
            </a:ln>
          </p:spPr>
        </p:pic>
        <p:pic>
          <p:nvPicPr>
            <p:cNvPr id="20" name="Picture 19">
              <a:extLst>
                <a:ext uri="{FF2B5EF4-FFF2-40B4-BE49-F238E27FC236}">
                  <a16:creationId xmlns:a16="http://schemas.microsoft.com/office/drawing/2014/main" id="{BC00615F-D28C-E14D-BB47-BB715B3A8AA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719682" y="7032865"/>
              <a:ext cx="1549918" cy="495648"/>
            </a:xfrm>
            <a:prstGeom prst="rect">
              <a:avLst/>
            </a:prstGeom>
          </p:spPr>
        </p:pic>
        <p:sp>
          <p:nvSpPr>
            <p:cNvPr id="21" name="Rectangle 20">
              <a:extLst>
                <a:ext uri="{FF2B5EF4-FFF2-40B4-BE49-F238E27FC236}">
                  <a16:creationId xmlns:a16="http://schemas.microsoft.com/office/drawing/2014/main" id="{3DCC0539-84B4-0D4F-864E-959C8499ACB3}"/>
                </a:ext>
              </a:extLst>
            </p:cNvPr>
            <p:cNvSpPr/>
            <p:nvPr/>
          </p:nvSpPr>
          <p:spPr>
            <a:xfrm>
              <a:off x="8719682" y="7032865"/>
              <a:ext cx="1580018" cy="495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9">
              <a:extLst>
                <a:ext uri="{FF2B5EF4-FFF2-40B4-BE49-F238E27FC236}">
                  <a16:creationId xmlns:a16="http://schemas.microsoft.com/office/drawing/2014/main" id="{7B6624CF-1727-1C45-AE94-15BCF42C8F9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820000" y="7137981"/>
              <a:ext cx="1724055" cy="360000"/>
            </a:xfrm>
            <a:prstGeom prst="rect">
              <a:avLst/>
            </a:prstGeom>
          </p:spPr>
        </p:pic>
      </p:grpSp>
      <p:grpSp>
        <p:nvGrpSpPr>
          <p:cNvPr id="15" name="Group 14">
            <a:extLst>
              <a:ext uri="{FF2B5EF4-FFF2-40B4-BE49-F238E27FC236}">
                <a16:creationId xmlns:a16="http://schemas.microsoft.com/office/drawing/2014/main" id="{EDC5F51F-ED37-F446-93F0-06B0204B0FB8}"/>
              </a:ext>
            </a:extLst>
          </p:cNvPr>
          <p:cNvGrpSpPr/>
          <p:nvPr/>
        </p:nvGrpSpPr>
        <p:grpSpPr>
          <a:xfrm>
            <a:off x="393700" y="349250"/>
            <a:ext cx="9906000" cy="914400"/>
            <a:chOff x="393700" y="349250"/>
            <a:chExt cx="9906000" cy="914400"/>
          </a:xfrm>
        </p:grpSpPr>
        <p:sp>
          <p:nvSpPr>
            <p:cNvPr id="16" name="Rectangle 15">
              <a:extLst>
                <a:ext uri="{FF2B5EF4-FFF2-40B4-BE49-F238E27FC236}">
                  <a16:creationId xmlns:a16="http://schemas.microsoft.com/office/drawing/2014/main" id="{EA349B3C-4489-7F4C-A81A-FD62639EED39}"/>
                </a:ext>
              </a:extLst>
            </p:cNvPr>
            <p:cNvSpPr/>
            <p:nvPr/>
          </p:nvSpPr>
          <p:spPr>
            <a:xfrm>
              <a:off x="393700" y="349250"/>
              <a:ext cx="9906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oup 16">
              <a:extLst>
                <a:ext uri="{FF2B5EF4-FFF2-40B4-BE49-F238E27FC236}">
                  <a16:creationId xmlns:a16="http://schemas.microsoft.com/office/drawing/2014/main" id="{40FE1DF4-6CCC-5A42-8115-C7229550F61B}"/>
                </a:ext>
              </a:extLst>
            </p:cNvPr>
            <p:cNvGrpSpPr/>
            <p:nvPr/>
          </p:nvGrpSpPr>
          <p:grpSpPr>
            <a:xfrm>
              <a:off x="393700" y="349250"/>
              <a:ext cx="9906000" cy="762000"/>
              <a:chOff x="393700" y="501650"/>
              <a:chExt cx="9906000" cy="762000"/>
            </a:xfrm>
          </p:grpSpPr>
          <p:sp>
            <p:nvSpPr>
              <p:cNvPr id="23" name="object 3">
                <a:extLst>
                  <a:ext uri="{FF2B5EF4-FFF2-40B4-BE49-F238E27FC236}">
                    <a16:creationId xmlns:a16="http://schemas.microsoft.com/office/drawing/2014/main" id="{2D642038-F633-514F-AF16-9412087BE493}"/>
                  </a:ext>
                </a:extLst>
              </p:cNvPr>
              <p:cNvSpPr/>
              <p:nvPr/>
            </p:nvSpPr>
            <p:spPr>
              <a:xfrm>
                <a:off x="393700" y="501650"/>
                <a:ext cx="4267200" cy="762000"/>
              </a:xfrm>
              <a:custGeom>
                <a:avLst/>
                <a:gdLst/>
                <a:ahLst/>
                <a:cxnLst/>
                <a:rect l="l" t="t" r="r" b="b"/>
                <a:pathLst>
                  <a:path w="3675379" h="701675">
                    <a:moveTo>
                      <a:pt x="0" y="0"/>
                    </a:moveTo>
                    <a:lnTo>
                      <a:pt x="3675354" y="0"/>
                    </a:lnTo>
                    <a:lnTo>
                      <a:pt x="3675354" y="701675"/>
                    </a:lnTo>
                    <a:lnTo>
                      <a:pt x="0" y="701675"/>
                    </a:lnTo>
                    <a:lnTo>
                      <a:pt x="0" y="0"/>
                    </a:lnTo>
                    <a:close/>
                  </a:path>
                </a:pathLst>
              </a:custGeom>
              <a:solidFill>
                <a:srgbClr val="C65B07"/>
              </a:solidFill>
            </p:spPr>
            <p:txBody>
              <a:bodyPr wrap="square" lIns="0" tIns="0" rIns="0" bIns="144000" rtlCol="0" anchor="ctr" anchorCtr="0"/>
              <a:lstStyle/>
              <a:p>
                <a:pPr marL="36000" algn="ctr">
                  <a:lnSpc>
                    <a:spcPct val="150000"/>
                  </a:lnSpc>
                  <a:spcBef>
                    <a:spcPts val="1200"/>
                  </a:spcBef>
                </a:pPr>
                <a:r>
                  <a:rPr lang="en-GB" sz="2400" spc="-55" dirty="0">
                    <a:solidFill>
                      <a:schemeClr val="bg1"/>
                    </a:solidFill>
                  </a:rPr>
                  <a:t>Loesche GmbH</a:t>
                </a:r>
                <a:endParaRPr sz="2400" dirty="0">
                  <a:solidFill>
                    <a:schemeClr val="bg1"/>
                  </a:solidFill>
                </a:endParaRPr>
              </a:p>
            </p:txBody>
          </p:sp>
          <p:sp>
            <p:nvSpPr>
              <p:cNvPr id="24" name="object 3">
                <a:extLst>
                  <a:ext uri="{FF2B5EF4-FFF2-40B4-BE49-F238E27FC236}">
                    <a16:creationId xmlns:a16="http://schemas.microsoft.com/office/drawing/2014/main" id="{756DEA1C-083F-494A-9049-7EF43861D4AD}"/>
                  </a:ext>
                </a:extLst>
              </p:cNvPr>
              <p:cNvSpPr/>
              <p:nvPr/>
            </p:nvSpPr>
            <p:spPr>
              <a:xfrm>
                <a:off x="4660900" y="501650"/>
                <a:ext cx="5638800" cy="762000"/>
              </a:xfrm>
              <a:custGeom>
                <a:avLst/>
                <a:gdLst/>
                <a:ahLst/>
                <a:cxnLst/>
                <a:rect l="l" t="t" r="r" b="b"/>
                <a:pathLst>
                  <a:path w="3675379" h="701675">
                    <a:moveTo>
                      <a:pt x="0" y="0"/>
                    </a:moveTo>
                    <a:lnTo>
                      <a:pt x="3675354" y="0"/>
                    </a:lnTo>
                    <a:lnTo>
                      <a:pt x="3675354" y="701675"/>
                    </a:lnTo>
                    <a:lnTo>
                      <a:pt x="0" y="701675"/>
                    </a:lnTo>
                    <a:lnTo>
                      <a:pt x="0" y="0"/>
                    </a:lnTo>
                    <a:close/>
                  </a:path>
                </a:pathLst>
              </a:custGeom>
              <a:solidFill>
                <a:srgbClr val="477F24"/>
              </a:solidFill>
            </p:spPr>
            <p:txBody>
              <a:bodyPr wrap="square" lIns="0" tIns="0" rIns="0" bIns="144000" rtlCol="0" anchor="ctr" anchorCtr="0"/>
              <a:lstStyle/>
              <a:p>
                <a:pPr marL="36000" algn="ctr">
                  <a:lnSpc>
                    <a:spcPct val="150000"/>
                  </a:lnSpc>
                  <a:spcBef>
                    <a:spcPts val="1200"/>
                  </a:spcBef>
                </a:pPr>
                <a:r>
                  <a:rPr lang="en-GB" sz="2400" spc="-55" dirty="0">
                    <a:solidFill>
                      <a:schemeClr val="bg1"/>
                    </a:solidFill>
                  </a:rPr>
                  <a:t>World Leader in Cement Grinding</a:t>
                </a:r>
                <a:endParaRPr sz="2400" dirty="0">
                  <a:solidFill>
                    <a:schemeClr val="bg1"/>
                  </a:solidFill>
                </a:endParaRPr>
              </a:p>
            </p:txBody>
          </p:sp>
        </p:grpSp>
      </p:grpSp>
    </p:spTree>
    <p:extLst>
      <p:ext uri="{BB962C8B-B14F-4D97-AF65-F5344CB8AC3E}">
        <p14:creationId xmlns:p14="http://schemas.microsoft.com/office/powerpoint/2010/main" val="2262300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6"/>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2032000" y="1416050"/>
            <a:ext cx="6629400" cy="2826489"/>
          </a:xfrm>
        </p:spPr>
      </p:pic>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15176" y="1568450"/>
            <a:ext cx="1150324" cy="546798"/>
          </a:xfrm>
          <a:prstGeom prst="rect">
            <a:avLst/>
          </a:prstGeom>
        </p:spPr>
      </p:pic>
      <p:sp>
        <p:nvSpPr>
          <p:cNvPr id="10" name="TextBox 9"/>
          <p:cNvSpPr txBox="1"/>
          <p:nvPr/>
        </p:nvSpPr>
        <p:spPr>
          <a:xfrm>
            <a:off x="546100" y="4464050"/>
            <a:ext cx="9994900" cy="2178006"/>
          </a:xfrm>
          <a:prstGeom prst="rect">
            <a:avLst/>
          </a:prstGeom>
          <a:noFill/>
        </p:spPr>
        <p:txBody>
          <a:bodyPr wrap="square" lIns="99542" tIns="49771" rIns="99542" bIns="49771" rtlCol="0">
            <a:spAutoFit/>
          </a:bodyPr>
          <a:lstStyle/>
          <a:p>
            <a:pPr marL="185738" indent="-185738" algn="just">
              <a:buFont typeface="Arial" panose="020B0604020202020204" pitchFamily="34" charset="0"/>
              <a:buChar char="•"/>
            </a:pPr>
            <a:r>
              <a:rPr lang="en-GB" sz="1500" b="1" dirty="0">
                <a:solidFill>
                  <a:srgbClr val="008000"/>
                </a:solidFill>
              </a:rPr>
              <a:t>Compact Cement Grinding (CCG) launched in 2016</a:t>
            </a:r>
            <a:r>
              <a:rPr lang="sv-SE" sz="1500" dirty="0"/>
              <a:t> – a new low CAPEX business model for cement markets</a:t>
            </a:r>
            <a:endParaRPr lang="sv-SE" sz="1500" b="1" dirty="0">
              <a:solidFill>
                <a:srgbClr val="669900"/>
              </a:solidFill>
            </a:endParaRPr>
          </a:p>
          <a:p>
            <a:pPr marL="185738" indent="-185738" algn="just">
              <a:buFont typeface="Arial" panose="020B0604020202020204" pitchFamily="34" charset="0"/>
              <a:buChar char="•"/>
            </a:pPr>
            <a:endParaRPr lang="en-GB" sz="1500" b="1" dirty="0">
              <a:solidFill>
                <a:srgbClr val="008000"/>
              </a:solidFill>
            </a:endParaRPr>
          </a:p>
          <a:p>
            <a:pPr marL="185738" indent="-185738" algn="just">
              <a:buFont typeface="Arial" panose="020B0604020202020204" pitchFamily="34" charset="0"/>
              <a:buChar char="•"/>
            </a:pPr>
            <a:r>
              <a:rPr lang="en-GB" sz="1500" b="1" dirty="0">
                <a:solidFill>
                  <a:srgbClr val="008000"/>
                </a:solidFill>
              </a:rPr>
              <a:t>Market Entry plant for niche markets</a:t>
            </a:r>
            <a:r>
              <a:rPr lang="sv-SE" sz="1500" dirty="0"/>
              <a:t> – Production capacity 270,000 for niche markets or single large scale infra projects</a:t>
            </a:r>
            <a:endParaRPr lang="sv-SE" sz="1500" b="1" dirty="0">
              <a:solidFill>
                <a:srgbClr val="669900"/>
              </a:solidFill>
            </a:endParaRPr>
          </a:p>
          <a:p>
            <a:pPr marL="185738" indent="-185738" algn="just"/>
            <a:endParaRPr lang="en-GB" sz="1500" b="1" dirty="0">
              <a:solidFill>
                <a:srgbClr val="008000"/>
              </a:solidFill>
            </a:endParaRPr>
          </a:p>
          <a:p>
            <a:pPr marL="185738" indent="-185738" algn="just">
              <a:buFont typeface="Arial" panose="020B0604020202020204" pitchFamily="34" charset="0"/>
              <a:buChar char="•"/>
            </a:pPr>
            <a:r>
              <a:rPr lang="en-GB" sz="1500" b="1" dirty="0">
                <a:solidFill>
                  <a:srgbClr val="008000"/>
                </a:solidFill>
              </a:rPr>
              <a:t>Fast deployment and investment cycle</a:t>
            </a:r>
            <a:r>
              <a:rPr lang="sv-SE" sz="1500" dirty="0"/>
              <a:t> – </a:t>
            </a:r>
            <a:r>
              <a:rPr lang="en-GB" sz="1500" dirty="0">
                <a:solidFill>
                  <a:srgbClr val="000000"/>
                </a:solidFill>
              </a:rPr>
              <a:t>12 months post licensing deployment for production, 11 weeks on site assembly</a:t>
            </a:r>
          </a:p>
          <a:p>
            <a:pPr marL="185738" indent="-185738" algn="just">
              <a:buFont typeface="Arial" panose="020B0604020202020204" pitchFamily="34" charset="0"/>
              <a:buChar char="•"/>
            </a:pPr>
            <a:endParaRPr lang="en-GB" sz="1500" b="1" dirty="0">
              <a:solidFill>
                <a:srgbClr val="008000"/>
              </a:solidFill>
            </a:endParaRPr>
          </a:p>
          <a:p>
            <a:pPr marL="185738" indent="-185738" algn="just">
              <a:buFont typeface="Arial" panose="020B0604020202020204" pitchFamily="34" charset="0"/>
              <a:buChar char="•"/>
            </a:pPr>
            <a:r>
              <a:rPr lang="en-GB" sz="1500" b="1" dirty="0">
                <a:solidFill>
                  <a:srgbClr val="008000"/>
                </a:solidFill>
              </a:rPr>
              <a:t>Potential for quick payback and low breakeven</a:t>
            </a:r>
            <a:r>
              <a:rPr lang="sv-SE" sz="1500" dirty="0"/>
              <a:t> – Investment payback potential 2-3 years, 25% capacity use BE</a:t>
            </a:r>
            <a:endParaRPr lang="sv-SE" sz="1500" b="1" dirty="0">
              <a:solidFill>
                <a:srgbClr val="669900"/>
              </a:solidFill>
            </a:endParaRPr>
          </a:p>
          <a:p>
            <a:pPr marL="185738" indent="-185738" algn="just">
              <a:buFont typeface="Arial" panose="020B0604020202020204" pitchFamily="34" charset="0"/>
              <a:buChar char="•"/>
            </a:pPr>
            <a:endParaRPr lang="en-GB" sz="1500" b="1" dirty="0">
              <a:solidFill>
                <a:srgbClr val="008000"/>
              </a:solidFill>
            </a:endParaRPr>
          </a:p>
          <a:p>
            <a:pPr marL="185738" indent="-185738" algn="just">
              <a:buFont typeface="Arial" panose="020B0604020202020204" pitchFamily="34" charset="0"/>
              <a:buChar char="•"/>
            </a:pPr>
            <a:r>
              <a:rPr lang="en-GB" sz="1500" b="1" dirty="0">
                <a:solidFill>
                  <a:srgbClr val="008000"/>
                </a:solidFill>
              </a:rPr>
              <a:t>Suitable for Morocco &amp; Africa niche markets</a:t>
            </a:r>
            <a:r>
              <a:rPr lang="sv-SE" sz="1500" dirty="0"/>
              <a:t> – </a:t>
            </a:r>
            <a:r>
              <a:rPr lang="en-GB" sz="1500" dirty="0">
                <a:solidFill>
                  <a:srgbClr val="000000"/>
                </a:solidFill>
              </a:rPr>
              <a:t>Africa’s shallow ports 5m suitable for clinker supply, secondary cities</a:t>
            </a:r>
            <a:endParaRPr lang="sv-SE" sz="1500" dirty="0">
              <a:solidFill>
                <a:srgbClr val="000000"/>
              </a:solidFill>
            </a:endParaRPr>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75499" y="3397250"/>
            <a:ext cx="1371601" cy="685800"/>
          </a:xfrm>
          <a:prstGeom prst="rect">
            <a:avLst/>
          </a:prstGeom>
        </p:spPr>
      </p:pic>
      <p:grpSp>
        <p:nvGrpSpPr>
          <p:cNvPr id="16" name="Group 15">
            <a:extLst>
              <a:ext uri="{FF2B5EF4-FFF2-40B4-BE49-F238E27FC236}">
                <a16:creationId xmlns:a16="http://schemas.microsoft.com/office/drawing/2014/main" id="{E8B9F3B2-7C50-9649-9B73-7281EB2043C2}"/>
              </a:ext>
            </a:extLst>
          </p:cNvPr>
          <p:cNvGrpSpPr/>
          <p:nvPr/>
        </p:nvGrpSpPr>
        <p:grpSpPr>
          <a:xfrm>
            <a:off x="0" y="6775200"/>
            <a:ext cx="10693400" cy="785926"/>
            <a:chOff x="0" y="6856824"/>
            <a:chExt cx="10693400" cy="785926"/>
          </a:xfrm>
        </p:grpSpPr>
        <p:pic>
          <p:nvPicPr>
            <p:cNvPr id="17" name="Picture 16" descr="cid:A2DD92C4-31E2-4BA3-A926-80BD0E8FDD82@lan">
              <a:extLst>
                <a:ext uri="{FF2B5EF4-FFF2-40B4-BE49-F238E27FC236}">
                  <a16:creationId xmlns:a16="http://schemas.microsoft.com/office/drawing/2014/main" id="{7861F589-4133-0444-B6D0-B0B32D8159DF}"/>
                </a:ext>
              </a:extLst>
            </p:cNvPr>
            <p:cNvPicPr/>
            <p:nvPr/>
          </p:nvPicPr>
          <p:blipFill>
            <a:blip r:embed="rId5" r:link="rId6" cstate="email">
              <a:extLst>
                <a:ext uri="{28A0092B-C50C-407E-A947-70E740481C1C}">
                  <a14:useLocalDpi xmlns:a14="http://schemas.microsoft.com/office/drawing/2010/main"/>
                </a:ext>
              </a:extLst>
            </a:blip>
            <a:srcRect/>
            <a:stretch>
              <a:fillRect/>
            </a:stretch>
          </p:blipFill>
          <p:spPr bwMode="auto">
            <a:xfrm>
              <a:off x="0" y="6856824"/>
              <a:ext cx="10693400" cy="785926"/>
            </a:xfrm>
            <a:prstGeom prst="rect">
              <a:avLst/>
            </a:prstGeom>
            <a:noFill/>
            <a:ln>
              <a:noFill/>
            </a:ln>
          </p:spPr>
        </p:pic>
        <p:pic>
          <p:nvPicPr>
            <p:cNvPr id="18" name="Picture 17">
              <a:extLst>
                <a:ext uri="{FF2B5EF4-FFF2-40B4-BE49-F238E27FC236}">
                  <a16:creationId xmlns:a16="http://schemas.microsoft.com/office/drawing/2014/main" id="{324A1748-2B3B-A64B-B612-9B79AF80044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719682" y="7032865"/>
              <a:ext cx="1549918" cy="495648"/>
            </a:xfrm>
            <a:prstGeom prst="rect">
              <a:avLst/>
            </a:prstGeom>
          </p:spPr>
        </p:pic>
        <p:sp>
          <p:nvSpPr>
            <p:cNvPr id="19" name="Rectangle 18">
              <a:extLst>
                <a:ext uri="{FF2B5EF4-FFF2-40B4-BE49-F238E27FC236}">
                  <a16:creationId xmlns:a16="http://schemas.microsoft.com/office/drawing/2014/main" id="{0FD1CEF1-7763-F44A-8CB0-60DA5E0356BE}"/>
                </a:ext>
              </a:extLst>
            </p:cNvPr>
            <p:cNvSpPr/>
            <p:nvPr/>
          </p:nvSpPr>
          <p:spPr>
            <a:xfrm>
              <a:off x="8719682" y="7032865"/>
              <a:ext cx="1580018" cy="495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9">
              <a:extLst>
                <a:ext uri="{FF2B5EF4-FFF2-40B4-BE49-F238E27FC236}">
                  <a16:creationId xmlns:a16="http://schemas.microsoft.com/office/drawing/2014/main" id="{BB6D71C2-EFFF-764B-BA34-9599A15C474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820000" y="7137981"/>
              <a:ext cx="1724055" cy="360000"/>
            </a:xfrm>
            <a:prstGeom prst="rect">
              <a:avLst/>
            </a:prstGeom>
          </p:spPr>
        </p:pic>
      </p:grpSp>
      <p:grpSp>
        <p:nvGrpSpPr>
          <p:cNvPr id="14" name="Group 13">
            <a:extLst>
              <a:ext uri="{FF2B5EF4-FFF2-40B4-BE49-F238E27FC236}">
                <a16:creationId xmlns:a16="http://schemas.microsoft.com/office/drawing/2014/main" id="{E5B3190E-AB2D-E343-B1C1-CC715D1D4384}"/>
              </a:ext>
            </a:extLst>
          </p:cNvPr>
          <p:cNvGrpSpPr/>
          <p:nvPr/>
        </p:nvGrpSpPr>
        <p:grpSpPr>
          <a:xfrm>
            <a:off x="393700" y="349250"/>
            <a:ext cx="9906000" cy="914400"/>
            <a:chOff x="393700" y="349250"/>
            <a:chExt cx="9906000" cy="914400"/>
          </a:xfrm>
        </p:grpSpPr>
        <p:sp>
          <p:nvSpPr>
            <p:cNvPr id="15" name="Rectangle 14">
              <a:extLst>
                <a:ext uri="{FF2B5EF4-FFF2-40B4-BE49-F238E27FC236}">
                  <a16:creationId xmlns:a16="http://schemas.microsoft.com/office/drawing/2014/main" id="{6E892E81-390D-F74E-9736-58EFB9A258AF}"/>
                </a:ext>
              </a:extLst>
            </p:cNvPr>
            <p:cNvSpPr/>
            <p:nvPr/>
          </p:nvSpPr>
          <p:spPr>
            <a:xfrm>
              <a:off x="393700" y="349250"/>
              <a:ext cx="9906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C374B599-1F72-3C48-8927-4BFA635F0811}"/>
                </a:ext>
              </a:extLst>
            </p:cNvPr>
            <p:cNvGrpSpPr/>
            <p:nvPr/>
          </p:nvGrpSpPr>
          <p:grpSpPr>
            <a:xfrm>
              <a:off x="393700" y="349250"/>
              <a:ext cx="9906000" cy="762000"/>
              <a:chOff x="393700" y="501650"/>
              <a:chExt cx="9906000" cy="762000"/>
            </a:xfrm>
          </p:grpSpPr>
          <p:sp>
            <p:nvSpPr>
              <p:cNvPr id="22" name="object 3">
                <a:extLst>
                  <a:ext uri="{FF2B5EF4-FFF2-40B4-BE49-F238E27FC236}">
                    <a16:creationId xmlns:a16="http://schemas.microsoft.com/office/drawing/2014/main" id="{BFB6CAE4-77E4-834C-B737-67EBE0FE3047}"/>
                  </a:ext>
                </a:extLst>
              </p:cNvPr>
              <p:cNvSpPr/>
              <p:nvPr/>
            </p:nvSpPr>
            <p:spPr>
              <a:xfrm>
                <a:off x="393700" y="501650"/>
                <a:ext cx="4267200" cy="762000"/>
              </a:xfrm>
              <a:custGeom>
                <a:avLst/>
                <a:gdLst/>
                <a:ahLst/>
                <a:cxnLst/>
                <a:rect l="l" t="t" r="r" b="b"/>
                <a:pathLst>
                  <a:path w="3675379" h="701675">
                    <a:moveTo>
                      <a:pt x="0" y="0"/>
                    </a:moveTo>
                    <a:lnTo>
                      <a:pt x="3675354" y="0"/>
                    </a:lnTo>
                    <a:lnTo>
                      <a:pt x="3675354" y="701675"/>
                    </a:lnTo>
                    <a:lnTo>
                      <a:pt x="0" y="701675"/>
                    </a:lnTo>
                    <a:lnTo>
                      <a:pt x="0" y="0"/>
                    </a:lnTo>
                    <a:close/>
                  </a:path>
                </a:pathLst>
              </a:custGeom>
              <a:solidFill>
                <a:srgbClr val="C65B07"/>
              </a:solidFill>
            </p:spPr>
            <p:txBody>
              <a:bodyPr wrap="square" lIns="0" tIns="0" rIns="0" bIns="144000" rtlCol="0" anchor="ctr" anchorCtr="0"/>
              <a:lstStyle/>
              <a:p>
                <a:pPr marL="36000" algn="ctr">
                  <a:lnSpc>
                    <a:spcPct val="150000"/>
                  </a:lnSpc>
                  <a:spcBef>
                    <a:spcPts val="1200"/>
                  </a:spcBef>
                </a:pPr>
                <a:r>
                  <a:rPr lang="en-GB" sz="2400" spc="-55" dirty="0">
                    <a:solidFill>
                      <a:schemeClr val="bg1"/>
                    </a:solidFill>
                  </a:rPr>
                  <a:t>CCG Cement Grinding Plant</a:t>
                </a:r>
                <a:endParaRPr sz="2400" dirty="0">
                  <a:solidFill>
                    <a:schemeClr val="bg1"/>
                  </a:solidFill>
                </a:endParaRPr>
              </a:p>
            </p:txBody>
          </p:sp>
          <p:sp>
            <p:nvSpPr>
              <p:cNvPr id="23" name="object 3">
                <a:extLst>
                  <a:ext uri="{FF2B5EF4-FFF2-40B4-BE49-F238E27FC236}">
                    <a16:creationId xmlns:a16="http://schemas.microsoft.com/office/drawing/2014/main" id="{848FB39C-BC39-2E46-9D61-B0E2D0E7C113}"/>
                  </a:ext>
                </a:extLst>
              </p:cNvPr>
              <p:cNvSpPr/>
              <p:nvPr/>
            </p:nvSpPr>
            <p:spPr>
              <a:xfrm>
                <a:off x="4660900" y="501650"/>
                <a:ext cx="5638800" cy="762000"/>
              </a:xfrm>
              <a:custGeom>
                <a:avLst/>
                <a:gdLst/>
                <a:ahLst/>
                <a:cxnLst/>
                <a:rect l="l" t="t" r="r" b="b"/>
                <a:pathLst>
                  <a:path w="3675379" h="701675">
                    <a:moveTo>
                      <a:pt x="0" y="0"/>
                    </a:moveTo>
                    <a:lnTo>
                      <a:pt x="3675354" y="0"/>
                    </a:lnTo>
                    <a:lnTo>
                      <a:pt x="3675354" y="701675"/>
                    </a:lnTo>
                    <a:lnTo>
                      <a:pt x="0" y="701675"/>
                    </a:lnTo>
                    <a:lnTo>
                      <a:pt x="0" y="0"/>
                    </a:lnTo>
                    <a:close/>
                  </a:path>
                </a:pathLst>
              </a:custGeom>
              <a:solidFill>
                <a:srgbClr val="477F24"/>
              </a:solidFill>
            </p:spPr>
            <p:txBody>
              <a:bodyPr wrap="square" lIns="0" tIns="0" rIns="0" bIns="144000" rtlCol="0" anchor="ctr" anchorCtr="0"/>
              <a:lstStyle/>
              <a:p>
                <a:pPr marL="36000" algn="ctr">
                  <a:lnSpc>
                    <a:spcPct val="150000"/>
                  </a:lnSpc>
                  <a:spcBef>
                    <a:spcPts val="1200"/>
                  </a:spcBef>
                </a:pPr>
                <a:r>
                  <a:rPr lang="en-GB" sz="2400" spc="-55" dirty="0">
                    <a:solidFill>
                      <a:schemeClr val="bg1"/>
                    </a:solidFill>
                  </a:rPr>
                  <a:t>Mobile and Modular 270.000 ton Plant</a:t>
                </a:r>
                <a:endParaRPr sz="2400" dirty="0">
                  <a:solidFill>
                    <a:schemeClr val="bg1"/>
                  </a:solidFill>
                </a:endParaRPr>
              </a:p>
            </p:txBody>
          </p:sp>
        </p:grpSp>
      </p:grpSp>
    </p:spTree>
    <p:extLst>
      <p:ext uri="{BB962C8B-B14F-4D97-AF65-F5344CB8AC3E}">
        <p14:creationId xmlns:p14="http://schemas.microsoft.com/office/powerpoint/2010/main" val="1455674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B0A6463B-86FD-5946-A3FD-7F8FFBA33211}"/>
              </a:ext>
            </a:extLst>
          </p:cNvPr>
          <p:cNvGrpSpPr/>
          <p:nvPr/>
        </p:nvGrpSpPr>
        <p:grpSpPr>
          <a:xfrm>
            <a:off x="1498764" y="4083050"/>
            <a:ext cx="7695873" cy="2520000"/>
            <a:chOff x="1612900" y="4234939"/>
            <a:chExt cx="7695873" cy="2520000"/>
          </a:xfrm>
        </p:grpSpPr>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51498" y="4234939"/>
              <a:ext cx="3657275" cy="2520000"/>
            </a:xfrm>
            <a:prstGeom prst="rect">
              <a:avLst/>
            </a:prstGeom>
          </p:spPr>
        </p:pic>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12900" y="4393339"/>
              <a:ext cx="3526508" cy="2361600"/>
            </a:xfrm>
            <a:prstGeom prst="rect">
              <a:avLst/>
            </a:prstGeom>
          </p:spPr>
        </p:pic>
      </p:grpSp>
      <p:sp>
        <p:nvSpPr>
          <p:cNvPr id="7" name="TextBox 6"/>
          <p:cNvSpPr txBox="1"/>
          <p:nvPr/>
        </p:nvSpPr>
        <p:spPr>
          <a:xfrm>
            <a:off x="317500" y="1367179"/>
            <a:ext cx="10515600" cy="2639671"/>
          </a:xfrm>
          <a:prstGeom prst="rect">
            <a:avLst/>
          </a:prstGeom>
          <a:noFill/>
        </p:spPr>
        <p:txBody>
          <a:bodyPr wrap="square" lIns="99542" tIns="49771" rIns="99542" bIns="49771" rtlCol="0">
            <a:spAutoFit/>
          </a:bodyPr>
          <a:lstStyle/>
          <a:p>
            <a:pPr marL="185738" indent="-185738" algn="just">
              <a:buFont typeface="Arial" panose="020B0604020202020204" pitchFamily="34" charset="0"/>
              <a:buChar char="•"/>
            </a:pPr>
            <a:r>
              <a:rPr lang="en-GB" sz="1500" b="1" dirty="0">
                <a:solidFill>
                  <a:srgbClr val="008000"/>
                </a:solidFill>
              </a:rPr>
              <a:t>Highly concentrated industry &amp; with entry barriers</a:t>
            </a:r>
            <a:r>
              <a:rPr lang="sv-SE" sz="1500" dirty="0">
                <a:solidFill>
                  <a:srgbClr val="000000"/>
                </a:solidFill>
              </a:rPr>
              <a:t> – Cement majors as main players, regular new plant CAPEX $100M</a:t>
            </a:r>
          </a:p>
          <a:p>
            <a:pPr marL="185738" indent="-185738" algn="just">
              <a:buFont typeface="Arial" panose="020B0604020202020204" pitchFamily="34" charset="0"/>
              <a:buChar char="•"/>
            </a:pPr>
            <a:endParaRPr lang="en-GB" sz="1500" b="1" dirty="0">
              <a:solidFill>
                <a:srgbClr val="008000"/>
              </a:solidFill>
            </a:endParaRPr>
          </a:p>
          <a:p>
            <a:pPr marL="185738" indent="-185738" algn="just">
              <a:buFont typeface="Arial" panose="020B0604020202020204" pitchFamily="34" charset="0"/>
              <a:buChar char="•"/>
            </a:pPr>
            <a:r>
              <a:rPr lang="en-GB" sz="1500" b="1" dirty="0">
                <a:solidFill>
                  <a:srgbClr val="008000"/>
                </a:solidFill>
              </a:rPr>
              <a:t>Integrated Producers (ICP) vs. Cement Grinders</a:t>
            </a:r>
            <a:r>
              <a:rPr lang="sv-SE" sz="1500" dirty="0">
                <a:solidFill>
                  <a:srgbClr val="000000"/>
                </a:solidFill>
              </a:rPr>
              <a:t> – </a:t>
            </a:r>
            <a:r>
              <a:rPr lang="en-GB" sz="1500" dirty="0">
                <a:solidFill>
                  <a:srgbClr val="000000"/>
                </a:solidFill>
              </a:rPr>
              <a:t>ICPs excess production of Clinker, sold at low cost to Cement Grinders</a:t>
            </a:r>
            <a:endParaRPr lang="sv-SE" sz="1500" dirty="0">
              <a:solidFill>
                <a:srgbClr val="000000"/>
              </a:solidFill>
            </a:endParaRPr>
          </a:p>
          <a:p>
            <a:pPr marL="185738" indent="-185738" algn="just">
              <a:buFont typeface="Arial" panose="020B0604020202020204" pitchFamily="34" charset="0"/>
              <a:buChar char="•"/>
            </a:pPr>
            <a:endParaRPr lang="en-GB" sz="1500" b="1" dirty="0">
              <a:solidFill>
                <a:srgbClr val="008000"/>
              </a:solidFill>
            </a:endParaRPr>
          </a:p>
          <a:p>
            <a:pPr marL="185738" indent="-185738" algn="just">
              <a:buFont typeface="Arial" panose="020B0604020202020204" pitchFamily="34" charset="0"/>
              <a:buChar char="•"/>
            </a:pPr>
            <a:r>
              <a:rPr lang="en-GB" sz="1500" b="1" dirty="0">
                <a:solidFill>
                  <a:srgbClr val="008000"/>
                </a:solidFill>
              </a:rPr>
              <a:t>Production and Markets are local</a:t>
            </a:r>
            <a:r>
              <a:rPr lang="sv-SE" sz="1500" dirty="0">
                <a:solidFill>
                  <a:srgbClr val="000000"/>
                </a:solidFill>
              </a:rPr>
              <a:t> – R</a:t>
            </a:r>
            <a:r>
              <a:rPr lang="sv-SE" sz="1500" dirty="0"/>
              <a:t>egular radius for cement sales is 150km in sparsely populated areas up to 600km</a:t>
            </a:r>
            <a:endParaRPr lang="sv-SE" sz="1500" b="1" dirty="0">
              <a:solidFill>
                <a:srgbClr val="669900"/>
              </a:solidFill>
            </a:endParaRPr>
          </a:p>
          <a:p>
            <a:pPr marL="185738" indent="-185738" algn="just">
              <a:buFont typeface="Arial" panose="020B0604020202020204" pitchFamily="34" charset="0"/>
              <a:buChar char="•"/>
            </a:pPr>
            <a:endParaRPr lang="en-GB" sz="1500" b="1" dirty="0">
              <a:solidFill>
                <a:srgbClr val="008000"/>
              </a:solidFill>
            </a:endParaRPr>
          </a:p>
          <a:p>
            <a:pPr marL="185738" indent="-185738" algn="just">
              <a:buFont typeface="Arial" panose="020B0604020202020204" pitchFamily="34" charset="0"/>
              <a:buChar char="•"/>
            </a:pPr>
            <a:r>
              <a:rPr lang="en-GB" sz="1500" b="1" dirty="0">
                <a:solidFill>
                  <a:srgbClr val="008000"/>
                </a:solidFill>
              </a:rPr>
              <a:t>Substantial variations in cement markets</a:t>
            </a:r>
            <a:r>
              <a:rPr lang="sv-SE" sz="1500" dirty="0">
                <a:solidFill>
                  <a:srgbClr val="000000"/>
                </a:solidFill>
              </a:rPr>
              <a:t> – </a:t>
            </a:r>
            <a:r>
              <a:rPr lang="en-GB" sz="1500" dirty="0">
                <a:solidFill>
                  <a:srgbClr val="000000"/>
                </a:solidFill>
              </a:rPr>
              <a:t>Emerging markets i.e. Africa lead growth markets, Western markets mature </a:t>
            </a:r>
            <a:endParaRPr lang="sv-SE" sz="1500" dirty="0">
              <a:solidFill>
                <a:srgbClr val="000000"/>
              </a:solidFill>
            </a:endParaRPr>
          </a:p>
          <a:p>
            <a:pPr marL="185738" indent="-185738" algn="just"/>
            <a:endParaRPr lang="en-GB" sz="1500" b="1" dirty="0">
              <a:solidFill>
                <a:srgbClr val="008000"/>
              </a:solidFill>
            </a:endParaRPr>
          </a:p>
          <a:p>
            <a:pPr marL="185738" indent="-185738" algn="just">
              <a:buFont typeface="Arial" panose="020B0604020202020204" pitchFamily="34" charset="0"/>
              <a:buChar char="•"/>
            </a:pPr>
            <a:r>
              <a:rPr lang="en-GB" sz="1500" b="1" dirty="0">
                <a:solidFill>
                  <a:srgbClr val="008000"/>
                </a:solidFill>
              </a:rPr>
              <a:t>Stable and long term cashflows</a:t>
            </a:r>
            <a:r>
              <a:rPr lang="sv-SE" sz="1500" dirty="0">
                <a:solidFill>
                  <a:srgbClr val="000000"/>
                </a:solidFill>
              </a:rPr>
              <a:t> – </a:t>
            </a:r>
            <a:r>
              <a:rPr lang="sv-SE" sz="1500" dirty="0"/>
              <a:t>Cashflow profile target for long term and stable, utility type cashflow patterns</a:t>
            </a:r>
          </a:p>
          <a:p>
            <a:pPr marL="185738" indent="-185738" algn="just">
              <a:buFont typeface="Arial" panose="020B0604020202020204" pitchFamily="34" charset="0"/>
              <a:buChar char="•"/>
            </a:pPr>
            <a:endParaRPr lang="sv-SE" sz="1500" b="1" dirty="0">
              <a:solidFill>
                <a:srgbClr val="669900"/>
              </a:solidFill>
            </a:endParaRPr>
          </a:p>
          <a:p>
            <a:pPr marL="185738" indent="-185738" algn="just">
              <a:buFont typeface="Arial" panose="020B0604020202020204" pitchFamily="34" charset="0"/>
              <a:buChar char="•"/>
            </a:pPr>
            <a:r>
              <a:rPr lang="en-GB" sz="1500" b="1" dirty="0">
                <a:solidFill>
                  <a:srgbClr val="008000"/>
                </a:solidFill>
              </a:rPr>
              <a:t>Cemos niche cement market focus</a:t>
            </a:r>
            <a:r>
              <a:rPr lang="sv-SE" sz="1500" dirty="0">
                <a:solidFill>
                  <a:srgbClr val="000000"/>
                </a:solidFill>
              </a:rPr>
              <a:t> – G</a:t>
            </a:r>
            <a:r>
              <a:rPr lang="sv-SE" sz="1500" dirty="0"/>
              <a:t>rowth markets with 250kt </a:t>
            </a:r>
            <a:r>
              <a:rPr lang="mr-IN" sz="1500" dirty="0"/>
              <a:t>–</a:t>
            </a:r>
            <a:r>
              <a:rPr lang="sv-SE" sz="1500" dirty="0"/>
              <a:t> 1Mt cement demand vs. Majors 1Mt min hurdle</a:t>
            </a:r>
          </a:p>
        </p:txBody>
      </p:sp>
      <p:grpSp>
        <p:nvGrpSpPr>
          <p:cNvPr id="19" name="Group 18">
            <a:extLst>
              <a:ext uri="{FF2B5EF4-FFF2-40B4-BE49-F238E27FC236}">
                <a16:creationId xmlns:a16="http://schemas.microsoft.com/office/drawing/2014/main" id="{76C1340B-9A25-ED42-A6C3-133BB24CC9EC}"/>
              </a:ext>
            </a:extLst>
          </p:cNvPr>
          <p:cNvGrpSpPr/>
          <p:nvPr/>
        </p:nvGrpSpPr>
        <p:grpSpPr>
          <a:xfrm>
            <a:off x="393700" y="349250"/>
            <a:ext cx="9906000" cy="914400"/>
            <a:chOff x="393700" y="349250"/>
            <a:chExt cx="9906000" cy="914400"/>
          </a:xfrm>
        </p:grpSpPr>
        <p:sp>
          <p:nvSpPr>
            <p:cNvPr id="20" name="Rectangle 19">
              <a:extLst>
                <a:ext uri="{FF2B5EF4-FFF2-40B4-BE49-F238E27FC236}">
                  <a16:creationId xmlns:a16="http://schemas.microsoft.com/office/drawing/2014/main" id="{F162FF9A-7AB1-D644-BC57-704A4DBC6DBA}"/>
                </a:ext>
              </a:extLst>
            </p:cNvPr>
            <p:cNvSpPr/>
            <p:nvPr/>
          </p:nvSpPr>
          <p:spPr>
            <a:xfrm>
              <a:off x="393700" y="349250"/>
              <a:ext cx="9906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CF2D79E1-F42F-4447-8953-5D4310C4A445}"/>
                </a:ext>
              </a:extLst>
            </p:cNvPr>
            <p:cNvGrpSpPr/>
            <p:nvPr/>
          </p:nvGrpSpPr>
          <p:grpSpPr>
            <a:xfrm>
              <a:off x="393700" y="349250"/>
              <a:ext cx="9906000" cy="762000"/>
              <a:chOff x="393700" y="501650"/>
              <a:chExt cx="9906000" cy="762000"/>
            </a:xfrm>
          </p:grpSpPr>
          <p:sp>
            <p:nvSpPr>
              <p:cNvPr id="22" name="object 3">
                <a:extLst>
                  <a:ext uri="{FF2B5EF4-FFF2-40B4-BE49-F238E27FC236}">
                    <a16:creationId xmlns:a16="http://schemas.microsoft.com/office/drawing/2014/main" id="{07F40CE5-DCD6-114F-B170-0930B7FBD983}"/>
                  </a:ext>
                </a:extLst>
              </p:cNvPr>
              <p:cNvSpPr/>
              <p:nvPr/>
            </p:nvSpPr>
            <p:spPr>
              <a:xfrm>
                <a:off x="393700" y="501650"/>
                <a:ext cx="4267200" cy="762000"/>
              </a:xfrm>
              <a:custGeom>
                <a:avLst/>
                <a:gdLst/>
                <a:ahLst/>
                <a:cxnLst/>
                <a:rect l="l" t="t" r="r" b="b"/>
                <a:pathLst>
                  <a:path w="3675379" h="701675">
                    <a:moveTo>
                      <a:pt x="0" y="0"/>
                    </a:moveTo>
                    <a:lnTo>
                      <a:pt x="3675354" y="0"/>
                    </a:lnTo>
                    <a:lnTo>
                      <a:pt x="3675354" y="701675"/>
                    </a:lnTo>
                    <a:lnTo>
                      <a:pt x="0" y="701675"/>
                    </a:lnTo>
                    <a:lnTo>
                      <a:pt x="0" y="0"/>
                    </a:lnTo>
                    <a:close/>
                  </a:path>
                </a:pathLst>
              </a:custGeom>
              <a:solidFill>
                <a:srgbClr val="002060"/>
              </a:solidFill>
            </p:spPr>
            <p:txBody>
              <a:bodyPr wrap="square" lIns="0" tIns="0" rIns="0" bIns="144000" rtlCol="0" anchor="ctr" anchorCtr="0"/>
              <a:lstStyle/>
              <a:p>
                <a:pPr marL="36000" algn="ctr">
                  <a:lnSpc>
                    <a:spcPct val="150000"/>
                  </a:lnSpc>
                  <a:spcBef>
                    <a:spcPts val="1200"/>
                  </a:spcBef>
                </a:pPr>
                <a:r>
                  <a:rPr lang="en-GB" sz="2400" spc="-55" dirty="0">
                    <a:solidFill>
                      <a:schemeClr val="bg1"/>
                    </a:solidFill>
                  </a:rPr>
                  <a:t>Cement Sector for Investing</a:t>
                </a:r>
                <a:endParaRPr sz="2400" dirty="0">
                  <a:solidFill>
                    <a:schemeClr val="bg1"/>
                  </a:solidFill>
                </a:endParaRPr>
              </a:p>
            </p:txBody>
          </p:sp>
          <p:sp>
            <p:nvSpPr>
              <p:cNvPr id="23" name="object 3">
                <a:extLst>
                  <a:ext uri="{FF2B5EF4-FFF2-40B4-BE49-F238E27FC236}">
                    <a16:creationId xmlns:a16="http://schemas.microsoft.com/office/drawing/2014/main" id="{C87E7923-C717-CC46-9D62-2279A06C0F23}"/>
                  </a:ext>
                </a:extLst>
              </p:cNvPr>
              <p:cNvSpPr/>
              <p:nvPr/>
            </p:nvSpPr>
            <p:spPr>
              <a:xfrm>
                <a:off x="4660900" y="501650"/>
                <a:ext cx="5638800" cy="762000"/>
              </a:xfrm>
              <a:custGeom>
                <a:avLst/>
                <a:gdLst/>
                <a:ahLst/>
                <a:cxnLst/>
                <a:rect l="l" t="t" r="r" b="b"/>
                <a:pathLst>
                  <a:path w="3675379" h="701675">
                    <a:moveTo>
                      <a:pt x="0" y="0"/>
                    </a:moveTo>
                    <a:lnTo>
                      <a:pt x="3675354" y="0"/>
                    </a:lnTo>
                    <a:lnTo>
                      <a:pt x="3675354" y="701675"/>
                    </a:lnTo>
                    <a:lnTo>
                      <a:pt x="0" y="701675"/>
                    </a:lnTo>
                    <a:lnTo>
                      <a:pt x="0" y="0"/>
                    </a:lnTo>
                    <a:close/>
                  </a:path>
                </a:pathLst>
              </a:custGeom>
              <a:solidFill>
                <a:srgbClr val="477F24"/>
              </a:solidFill>
            </p:spPr>
            <p:txBody>
              <a:bodyPr wrap="square" lIns="0" tIns="0" rIns="0" bIns="144000" rtlCol="0" anchor="ctr" anchorCtr="0"/>
              <a:lstStyle/>
              <a:p>
                <a:pPr marL="36000" algn="ctr">
                  <a:lnSpc>
                    <a:spcPct val="150000"/>
                  </a:lnSpc>
                  <a:spcBef>
                    <a:spcPts val="1200"/>
                  </a:spcBef>
                </a:pPr>
                <a:r>
                  <a:rPr lang="en-GB" sz="2400" spc="-55" dirty="0">
                    <a:solidFill>
                      <a:schemeClr val="bg1"/>
                    </a:solidFill>
                  </a:rPr>
                  <a:t>Seeking High Value Niche Markets</a:t>
                </a:r>
                <a:endParaRPr sz="2400" dirty="0">
                  <a:solidFill>
                    <a:schemeClr val="bg1"/>
                  </a:solidFill>
                </a:endParaRPr>
              </a:p>
            </p:txBody>
          </p:sp>
        </p:grpSp>
      </p:grpSp>
      <p:sp>
        <p:nvSpPr>
          <p:cNvPr id="4" name="Rectangle 3">
            <a:extLst>
              <a:ext uri="{FF2B5EF4-FFF2-40B4-BE49-F238E27FC236}">
                <a16:creationId xmlns:a16="http://schemas.microsoft.com/office/drawing/2014/main" id="{5D0D3436-417D-1648-9C3A-8037B21EED59}"/>
              </a:ext>
            </a:extLst>
          </p:cNvPr>
          <p:cNvSpPr>
            <a:spLocks/>
          </p:cNvSpPr>
          <p:nvPr/>
        </p:nvSpPr>
        <p:spPr>
          <a:xfrm>
            <a:off x="5651500" y="6565850"/>
            <a:ext cx="914400" cy="1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a:extLst>
              <a:ext uri="{FF2B5EF4-FFF2-40B4-BE49-F238E27FC236}">
                <a16:creationId xmlns:a16="http://schemas.microsoft.com/office/drawing/2014/main" id="{15122230-B583-E54D-85B7-127D2322A64B}"/>
              </a:ext>
            </a:extLst>
          </p:cNvPr>
          <p:cNvGrpSpPr/>
          <p:nvPr/>
        </p:nvGrpSpPr>
        <p:grpSpPr>
          <a:xfrm>
            <a:off x="0" y="6775200"/>
            <a:ext cx="10693400" cy="785926"/>
            <a:chOff x="0" y="6856824"/>
            <a:chExt cx="10693400" cy="785926"/>
          </a:xfrm>
        </p:grpSpPr>
        <p:pic>
          <p:nvPicPr>
            <p:cNvPr id="25" name="Picture 24" descr="cid:A2DD92C4-31E2-4BA3-A926-80BD0E8FDD82@lan">
              <a:extLst>
                <a:ext uri="{FF2B5EF4-FFF2-40B4-BE49-F238E27FC236}">
                  <a16:creationId xmlns:a16="http://schemas.microsoft.com/office/drawing/2014/main" id="{449E3A14-7761-0A4A-91A6-A63C0424CEB5}"/>
                </a:ext>
              </a:extLst>
            </p:cNvPr>
            <p:cNvPicPr/>
            <p:nvPr/>
          </p:nvPicPr>
          <p:blipFill>
            <a:blip r:embed="rId4" r:link="rId5" cstate="email">
              <a:extLst>
                <a:ext uri="{28A0092B-C50C-407E-A947-70E740481C1C}">
                  <a14:useLocalDpi xmlns:a14="http://schemas.microsoft.com/office/drawing/2010/main"/>
                </a:ext>
              </a:extLst>
            </a:blip>
            <a:srcRect/>
            <a:stretch>
              <a:fillRect/>
            </a:stretch>
          </p:blipFill>
          <p:spPr bwMode="auto">
            <a:xfrm>
              <a:off x="0" y="6856824"/>
              <a:ext cx="10693400" cy="785926"/>
            </a:xfrm>
            <a:prstGeom prst="rect">
              <a:avLst/>
            </a:prstGeom>
            <a:noFill/>
            <a:ln>
              <a:noFill/>
            </a:ln>
          </p:spPr>
        </p:pic>
        <p:pic>
          <p:nvPicPr>
            <p:cNvPr id="26" name="Picture 25">
              <a:extLst>
                <a:ext uri="{FF2B5EF4-FFF2-40B4-BE49-F238E27FC236}">
                  <a16:creationId xmlns:a16="http://schemas.microsoft.com/office/drawing/2014/main" id="{C362BFB2-3A5E-C449-BC29-32FF3AA7E54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719682" y="7032865"/>
              <a:ext cx="1549918" cy="495648"/>
            </a:xfrm>
            <a:prstGeom prst="rect">
              <a:avLst/>
            </a:prstGeom>
          </p:spPr>
        </p:pic>
        <p:sp>
          <p:nvSpPr>
            <p:cNvPr id="27" name="Rectangle 26">
              <a:extLst>
                <a:ext uri="{FF2B5EF4-FFF2-40B4-BE49-F238E27FC236}">
                  <a16:creationId xmlns:a16="http://schemas.microsoft.com/office/drawing/2014/main" id="{D80D8253-62DD-8C41-8FF2-D9299075ACFC}"/>
                </a:ext>
              </a:extLst>
            </p:cNvPr>
            <p:cNvSpPr/>
            <p:nvPr/>
          </p:nvSpPr>
          <p:spPr>
            <a:xfrm>
              <a:off x="8719682" y="7032865"/>
              <a:ext cx="1580018" cy="495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Picture 9">
              <a:extLst>
                <a:ext uri="{FF2B5EF4-FFF2-40B4-BE49-F238E27FC236}">
                  <a16:creationId xmlns:a16="http://schemas.microsoft.com/office/drawing/2014/main" id="{ED1512B9-A9FE-634E-9AD8-04B2A00C956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820000" y="7137981"/>
              <a:ext cx="1724055" cy="360000"/>
            </a:xfrm>
            <a:prstGeom prst="rect">
              <a:avLst/>
            </a:prstGeom>
          </p:spPr>
        </p:pic>
      </p:grpSp>
    </p:spTree>
    <p:extLst>
      <p:ext uri="{BB962C8B-B14F-4D97-AF65-F5344CB8AC3E}">
        <p14:creationId xmlns:p14="http://schemas.microsoft.com/office/powerpoint/2010/main" val="1455674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317500" y="1340390"/>
            <a:ext cx="7467600" cy="5409660"/>
          </a:xfrm>
          <a:prstGeom prst="rect">
            <a:avLst/>
          </a:prstGeom>
          <a:noFill/>
        </p:spPr>
        <p:txBody>
          <a:bodyPr wrap="square" lIns="99542" tIns="49771" rIns="99542" bIns="49771" rtlCol="0">
            <a:spAutoFit/>
          </a:bodyPr>
          <a:lstStyle/>
          <a:p>
            <a:pPr marL="185738" indent="-185738" algn="just">
              <a:buFont typeface="Arial" panose="020B0604020202020204" pitchFamily="34" charset="0"/>
              <a:buChar char="•"/>
            </a:pPr>
            <a:r>
              <a:rPr lang="en-GB" sz="1500" b="1" dirty="0">
                <a:solidFill>
                  <a:srgbClr val="008000"/>
                </a:solidFill>
              </a:rPr>
              <a:t>Stable and growing economy</a:t>
            </a:r>
            <a:r>
              <a:rPr lang="en-GB" sz="1500" dirty="0">
                <a:solidFill>
                  <a:srgbClr val="262626"/>
                </a:solidFill>
              </a:rPr>
              <a:t> – </a:t>
            </a:r>
            <a:r>
              <a:rPr lang="en-GB" sz="1500" dirty="0"/>
              <a:t>Morocco has as one of the few countries in Africa an investment grade rating (BBB-/Ba1) and growing economy in a stable environment (GDP 4.5% 2015, 1.1% 2016m 3.8% 2017e)</a:t>
            </a:r>
          </a:p>
          <a:p>
            <a:pPr marL="185738" indent="-185738" algn="just">
              <a:buFont typeface="Arial" panose="020B0604020202020204" pitchFamily="34" charset="0"/>
              <a:buChar char="•"/>
            </a:pPr>
            <a:endParaRPr lang="en-GB" sz="1500" b="1" dirty="0">
              <a:solidFill>
                <a:srgbClr val="008000"/>
              </a:solidFill>
            </a:endParaRPr>
          </a:p>
          <a:p>
            <a:pPr marL="185738" indent="-185738" algn="just">
              <a:buFont typeface="Arial" panose="020B0604020202020204" pitchFamily="34" charset="0"/>
              <a:buChar char="•"/>
            </a:pPr>
            <a:r>
              <a:rPr lang="en-GB" sz="1500" b="1" dirty="0">
                <a:solidFill>
                  <a:srgbClr val="008000"/>
                </a:solidFill>
              </a:rPr>
              <a:t>Moroccan cement market is protected from imports</a:t>
            </a:r>
            <a:r>
              <a:rPr lang="en-GB" sz="1500" dirty="0">
                <a:solidFill>
                  <a:srgbClr val="262626"/>
                </a:solidFill>
              </a:rPr>
              <a:t> – </a:t>
            </a:r>
            <a:r>
              <a:rPr lang="en-GB" sz="1500" dirty="0"/>
              <a:t>C</a:t>
            </a:r>
            <a:r>
              <a:rPr lang="sv-SE" sz="1500" dirty="0"/>
              <a:t>ement industry had 22Mt capacity and 15Mt sales (70% capacity use) and only 4 producers; Lafarge Holcim Maroc, Heidelberg Ciments du Maroc, CIMAT and Asment Temara</a:t>
            </a:r>
            <a:endParaRPr lang="sv-SE" sz="1500" b="1" dirty="0"/>
          </a:p>
          <a:p>
            <a:pPr marL="185738" indent="-185738" algn="just">
              <a:buFont typeface="Arial" panose="020B0604020202020204" pitchFamily="34" charset="0"/>
              <a:buChar char="•"/>
            </a:pPr>
            <a:endParaRPr lang="en-GB" sz="1500" b="1" dirty="0">
              <a:solidFill>
                <a:srgbClr val="008000"/>
              </a:solidFill>
            </a:endParaRPr>
          </a:p>
          <a:p>
            <a:pPr marL="185738" indent="-185738" algn="just">
              <a:buFont typeface="Arial" panose="020B0604020202020204" pitchFamily="34" charset="0"/>
              <a:buChar char="•"/>
            </a:pPr>
            <a:r>
              <a:rPr lang="en-GB" sz="1500" b="1" dirty="0">
                <a:solidFill>
                  <a:srgbClr val="008000"/>
                </a:solidFill>
              </a:rPr>
              <a:t>Price stability in Morocco cement prices</a:t>
            </a:r>
            <a:r>
              <a:rPr lang="en-GB" sz="1500" dirty="0">
                <a:solidFill>
                  <a:srgbClr val="262626"/>
                </a:solidFill>
              </a:rPr>
              <a:t> – D</a:t>
            </a:r>
            <a:r>
              <a:rPr lang="sv-SE" sz="1500" dirty="0"/>
              <a:t>ue to controlled number of producers and Lafarge Holcim Maroc 50% market dominance (post Lafarge / Holcim merger) the cement market prices are stable and current wholesale price MAD 1,300 (€117) per ton</a:t>
            </a:r>
            <a:endParaRPr lang="sv-SE" sz="1500" b="1" dirty="0">
              <a:solidFill>
                <a:srgbClr val="669900"/>
              </a:solidFill>
            </a:endParaRPr>
          </a:p>
          <a:p>
            <a:pPr marL="185738" indent="-185738" algn="just">
              <a:buFont typeface="Arial" panose="020B0604020202020204" pitchFamily="34" charset="0"/>
              <a:buChar char="•"/>
            </a:pPr>
            <a:endParaRPr lang="en-GB" sz="1500" b="1" dirty="0">
              <a:solidFill>
                <a:srgbClr val="008000"/>
              </a:solidFill>
            </a:endParaRPr>
          </a:p>
          <a:p>
            <a:pPr marL="185738" indent="-185738" algn="just">
              <a:buFont typeface="Arial" panose="020B0604020202020204" pitchFamily="34" charset="0"/>
              <a:buChar char="•"/>
            </a:pPr>
            <a:r>
              <a:rPr lang="en-GB" sz="1500" b="1" dirty="0">
                <a:solidFill>
                  <a:srgbClr val="008000"/>
                </a:solidFill>
              </a:rPr>
              <a:t>EBITDA Margins High</a:t>
            </a:r>
            <a:r>
              <a:rPr lang="en-GB" sz="1500" dirty="0">
                <a:solidFill>
                  <a:srgbClr val="262626"/>
                </a:solidFill>
              </a:rPr>
              <a:t> – </a:t>
            </a:r>
            <a:r>
              <a:rPr lang="sv-SE" sz="1500" dirty="0"/>
              <a:t>EBITDA margins in Morocco are high and vary from 25%</a:t>
            </a:r>
            <a:r>
              <a:rPr lang="en-GB" sz="1500" dirty="0">
                <a:solidFill>
                  <a:srgbClr val="262626"/>
                </a:solidFill>
              </a:rPr>
              <a:t> – </a:t>
            </a:r>
            <a:r>
              <a:rPr lang="sv-SE" sz="1500" dirty="0"/>
              <a:t>35% for local cement producers and key strategic market for Lafarge and Heidelberg</a:t>
            </a:r>
            <a:endParaRPr lang="sv-SE" sz="1500" b="1" dirty="0">
              <a:solidFill>
                <a:srgbClr val="669900"/>
              </a:solidFill>
            </a:endParaRPr>
          </a:p>
          <a:p>
            <a:pPr marL="185738" indent="-185738" algn="just">
              <a:buFont typeface="Arial" panose="020B0604020202020204" pitchFamily="34" charset="0"/>
              <a:buChar char="•"/>
            </a:pPr>
            <a:endParaRPr lang="en-GB" sz="1500" b="1" dirty="0">
              <a:solidFill>
                <a:srgbClr val="008000"/>
              </a:solidFill>
            </a:endParaRPr>
          </a:p>
          <a:p>
            <a:pPr marL="185738" indent="-185738" algn="just">
              <a:buFont typeface="Arial" panose="020B0604020202020204" pitchFamily="34" charset="0"/>
              <a:buChar char="•"/>
            </a:pPr>
            <a:r>
              <a:rPr lang="en-GB" sz="1500" b="1" dirty="0">
                <a:solidFill>
                  <a:srgbClr val="008000"/>
                </a:solidFill>
              </a:rPr>
              <a:t>Morocco is the 2</a:t>
            </a:r>
            <a:r>
              <a:rPr lang="en-GB" sz="1500" b="1" baseline="30000" dirty="0">
                <a:solidFill>
                  <a:srgbClr val="008000"/>
                </a:solidFill>
              </a:rPr>
              <a:t>nd</a:t>
            </a:r>
            <a:r>
              <a:rPr lang="en-GB" sz="1500" b="1" dirty="0">
                <a:solidFill>
                  <a:srgbClr val="008000"/>
                </a:solidFill>
              </a:rPr>
              <a:t> Largest Pan African Investor</a:t>
            </a:r>
            <a:r>
              <a:rPr lang="en-GB" sz="1500" dirty="0">
                <a:solidFill>
                  <a:srgbClr val="262626"/>
                </a:solidFill>
              </a:rPr>
              <a:t> – </a:t>
            </a:r>
            <a:r>
              <a:rPr lang="sv-SE" sz="1500" dirty="0"/>
              <a:t>Morocco and its industry is a leading investor in North &amp; Sub Saharan Africa, in particular West Africa, and has a skilled work-force for regional expansion, supported by Moroccan banks &amp; insurance co’s</a:t>
            </a:r>
            <a:endParaRPr lang="sv-SE" sz="1500" b="1" dirty="0">
              <a:solidFill>
                <a:srgbClr val="669900"/>
              </a:solidFill>
            </a:endParaRPr>
          </a:p>
          <a:p>
            <a:pPr marL="185738" indent="-185738" algn="just"/>
            <a:endParaRPr lang="en-GB" sz="1500" b="1" dirty="0">
              <a:solidFill>
                <a:srgbClr val="008000"/>
              </a:solidFill>
            </a:endParaRPr>
          </a:p>
          <a:p>
            <a:pPr marL="185738" indent="-185738" algn="just">
              <a:buFont typeface="Arial" panose="020B0604020202020204" pitchFamily="34" charset="0"/>
              <a:buChar char="•"/>
            </a:pPr>
            <a:r>
              <a:rPr lang="en-GB" sz="1500" b="1" dirty="0">
                <a:solidFill>
                  <a:srgbClr val="008000"/>
                </a:solidFill>
              </a:rPr>
              <a:t>South Morocco is a Niche Long Term Growth Market</a:t>
            </a:r>
            <a:r>
              <a:rPr lang="en-GB" sz="1500" dirty="0">
                <a:solidFill>
                  <a:srgbClr val="262626"/>
                </a:solidFill>
              </a:rPr>
              <a:t> – </a:t>
            </a:r>
            <a:r>
              <a:rPr lang="en-GB" sz="1500" dirty="0"/>
              <a:t>South </a:t>
            </a:r>
            <a:r>
              <a:rPr lang="sv-SE" sz="1500" dirty="0"/>
              <a:t>areas of Moroccan Sahara, ranging from Agadir to Dakhla represent 50% of the country’s land area but only 3% of population and is seen as Morocco’s gateway to Africa and growth area for cement, boosted by €7.7 billion in new government financed infrastructure projects</a:t>
            </a:r>
            <a:endParaRPr lang="en-GB" sz="1500" b="1" dirty="0"/>
          </a:p>
        </p:txBody>
      </p:sp>
      <p:grpSp>
        <p:nvGrpSpPr>
          <p:cNvPr id="20" name="Group 19">
            <a:extLst>
              <a:ext uri="{FF2B5EF4-FFF2-40B4-BE49-F238E27FC236}">
                <a16:creationId xmlns:a16="http://schemas.microsoft.com/office/drawing/2014/main" id="{E36158B8-C936-834A-801F-B17D85E2F861}"/>
              </a:ext>
            </a:extLst>
          </p:cNvPr>
          <p:cNvGrpSpPr/>
          <p:nvPr/>
        </p:nvGrpSpPr>
        <p:grpSpPr>
          <a:xfrm>
            <a:off x="0" y="6775200"/>
            <a:ext cx="10693400" cy="785926"/>
            <a:chOff x="0" y="6856824"/>
            <a:chExt cx="10693400" cy="785926"/>
          </a:xfrm>
        </p:grpSpPr>
        <p:pic>
          <p:nvPicPr>
            <p:cNvPr id="21" name="Picture 20" descr="cid:A2DD92C4-31E2-4BA3-A926-80BD0E8FDD82@lan">
              <a:extLst>
                <a:ext uri="{FF2B5EF4-FFF2-40B4-BE49-F238E27FC236}">
                  <a16:creationId xmlns:a16="http://schemas.microsoft.com/office/drawing/2014/main" id="{645E79F2-8460-A145-B3B6-510643BABBD7}"/>
                </a:ext>
              </a:extLst>
            </p:cNvPr>
            <p:cNvPicPr/>
            <p:nvPr/>
          </p:nvPicPr>
          <p:blipFill>
            <a:blip r:embed="rId2" r:link="rId3" cstate="email">
              <a:extLst>
                <a:ext uri="{28A0092B-C50C-407E-A947-70E740481C1C}">
                  <a14:useLocalDpi xmlns:a14="http://schemas.microsoft.com/office/drawing/2010/main"/>
                </a:ext>
              </a:extLst>
            </a:blip>
            <a:srcRect/>
            <a:stretch>
              <a:fillRect/>
            </a:stretch>
          </p:blipFill>
          <p:spPr bwMode="auto">
            <a:xfrm>
              <a:off x="0" y="6856824"/>
              <a:ext cx="10693400" cy="785926"/>
            </a:xfrm>
            <a:prstGeom prst="rect">
              <a:avLst/>
            </a:prstGeom>
            <a:noFill/>
            <a:ln>
              <a:noFill/>
            </a:ln>
          </p:spPr>
        </p:pic>
        <p:pic>
          <p:nvPicPr>
            <p:cNvPr id="22" name="Picture 21">
              <a:extLst>
                <a:ext uri="{FF2B5EF4-FFF2-40B4-BE49-F238E27FC236}">
                  <a16:creationId xmlns:a16="http://schemas.microsoft.com/office/drawing/2014/main" id="{A4FF8709-D847-EF4C-B103-5904F3112B4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19682" y="7032865"/>
              <a:ext cx="1549918" cy="495648"/>
            </a:xfrm>
            <a:prstGeom prst="rect">
              <a:avLst/>
            </a:prstGeom>
          </p:spPr>
        </p:pic>
        <p:sp>
          <p:nvSpPr>
            <p:cNvPr id="23" name="Rectangle 22">
              <a:extLst>
                <a:ext uri="{FF2B5EF4-FFF2-40B4-BE49-F238E27FC236}">
                  <a16:creationId xmlns:a16="http://schemas.microsoft.com/office/drawing/2014/main" id="{4D1F1374-5D25-6641-BFF7-B9394E1E50AF}"/>
                </a:ext>
              </a:extLst>
            </p:cNvPr>
            <p:cNvSpPr/>
            <p:nvPr/>
          </p:nvSpPr>
          <p:spPr>
            <a:xfrm>
              <a:off x="8719682" y="7032865"/>
              <a:ext cx="1580018" cy="495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9">
              <a:extLst>
                <a:ext uri="{FF2B5EF4-FFF2-40B4-BE49-F238E27FC236}">
                  <a16:creationId xmlns:a16="http://schemas.microsoft.com/office/drawing/2014/main" id="{D0CD4AB8-D273-5645-B2BE-4760EA7A395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820000" y="7137981"/>
              <a:ext cx="1724055" cy="360000"/>
            </a:xfrm>
            <a:prstGeom prst="rect">
              <a:avLst/>
            </a:prstGeom>
          </p:spPr>
        </p:pic>
      </p:grpSp>
      <p:grpSp>
        <p:nvGrpSpPr>
          <p:cNvPr id="17" name="Group 16">
            <a:extLst>
              <a:ext uri="{FF2B5EF4-FFF2-40B4-BE49-F238E27FC236}">
                <a16:creationId xmlns:a16="http://schemas.microsoft.com/office/drawing/2014/main" id="{39FA72F7-0EAB-514E-8AD8-8528E19F58EC}"/>
              </a:ext>
            </a:extLst>
          </p:cNvPr>
          <p:cNvGrpSpPr/>
          <p:nvPr/>
        </p:nvGrpSpPr>
        <p:grpSpPr>
          <a:xfrm>
            <a:off x="393700" y="349250"/>
            <a:ext cx="9906000" cy="914400"/>
            <a:chOff x="393700" y="349250"/>
            <a:chExt cx="9906000" cy="914400"/>
          </a:xfrm>
        </p:grpSpPr>
        <p:sp>
          <p:nvSpPr>
            <p:cNvPr id="19" name="Rectangle 18">
              <a:extLst>
                <a:ext uri="{FF2B5EF4-FFF2-40B4-BE49-F238E27FC236}">
                  <a16:creationId xmlns:a16="http://schemas.microsoft.com/office/drawing/2014/main" id="{723A755E-C8F2-E543-B214-10DFBF9E193D}"/>
                </a:ext>
              </a:extLst>
            </p:cNvPr>
            <p:cNvSpPr/>
            <p:nvPr/>
          </p:nvSpPr>
          <p:spPr>
            <a:xfrm>
              <a:off x="393700" y="349250"/>
              <a:ext cx="9906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E078BF40-19F9-A648-8016-0B09131C967A}"/>
                </a:ext>
              </a:extLst>
            </p:cNvPr>
            <p:cNvGrpSpPr/>
            <p:nvPr/>
          </p:nvGrpSpPr>
          <p:grpSpPr>
            <a:xfrm>
              <a:off x="393700" y="349250"/>
              <a:ext cx="9906000" cy="762000"/>
              <a:chOff x="393700" y="501650"/>
              <a:chExt cx="9906000" cy="762000"/>
            </a:xfrm>
          </p:grpSpPr>
          <p:sp>
            <p:nvSpPr>
              <p:cNvPr id="26" name="object 3">
                <a:extLst>
                  <a:ext uri="{FF2B5EF4-FFF2-40B4-BE49-F238E27FC236}">
                    <a16:creationId xmlns:a16="http://schemas.microsoft.com/office/drawing/2014/main" id="{FAD351B9-28A0-F946-A476-0CD5936C284E}"/>
                  </a:ext>
                </a:extLst>
              </p:cNvPr>
              <p:cNvSpPr/>
              <p:nvPr/>
            </p:nvSpPr>
            <p:spPr>
              <a:xfrm>
                <a:off x="393700" y="501650"/>
                <a:ext cx="3429000" cy="762000"/>
              </a:xfrm>
              <a:custGeom>
                <a:avLst/>
                <a:gdLst/>
                <a:ahLst/>
                <a:cxnLst/>
                <a:rect l="l" t="t" r="r" b="b"/>
                <a:pathLst>
                  <a:path w="3675379" h="701675">
                    <a:moveTo>
                      <a:pt x="0" y="0"/>
                    </a:moveTo>
                    <a:lnTo>
                      <a:pt x="3675354" y="0"/>
                    </a:lnTo>
                    <a:lnTo>
                      <a:pt x="3675354" y="701675"/>
                    </a:lnTo>
                    <a:lnTo>
                      <a:pt x="0" y="701675"/>
                    </a:lnTo>
                    <a:lnTo>
                      <a:pt x="0" y="0"/>
                    </a:lnTo>
                    <a:close/>
                  </a:path>
                </a:pathLst>
              </a:custGeom>
              <a:solidFill>
                <a:srgbClr val="002060"/>
              </a:solidFill>
            </p:spPr>
            <p:txBody>
              <a:bodyPr wrap="square" lIns="0" tIns="0" rIns="0" bIns="144000" rtlCol="0" anchor="ctr" anchorCtr="0"/>
              <a:lstStyle/>
              <a:p>
                <a:pPr marL="36000" algn="ctr">
                  <a:lnSpc>
                    <a:spcPct val="150000"/>
                  </a:lnSpc>
                  <a:spcBef>
                    <a:spcPts val="1200"/>
                  </a:spcBef>
                </a:pPr>
                <a:r>
                  <a:rPr lang="en-GB" sz="2400" spc="-55" dirty="0">
                    <a:solidFill>
                      <a:schemeClr val="bg1"/>
                    </a:solidFill>
                  </a:rPr>
                  <a:t>Morocco Cement</a:t>
                </a:r>
                <a:endParaRPr sz="2400" dirty="0">
                  <a:solidFill>
                    <a:schemeClr val="bg1"/>
                  </a:solidFill>
                </a:endParaRPr>
              </a:p>
            </p:txBody>
          </p:sp>
          <p:sp>
            <p:nvSpPr>
              <p:cNvPr id="27" name="object 3">
                <a:extLst>
                  <a:ext uri="{FF2B5EF4-FFF2-40B4-BE49-F238E27FC236}">
                    <a16:creationId xmlns:a16="http://schemas.microsoft.com/office/drawing/2014/main" id="{D274026D-9174-704C-A910-B9FBFBB42C00}"/>
                  </a:ext>
                </a:extLst>
              </p:cNvPr>
              <p:cNvSpPr/>
              <p:nvPr/>
            </p:nvSpPr>
            <p:spPr>
              <a:xfrm>
                <a:off x="3822700" y="501650"/>
                <a:ext cx="6477000" cy="762000"/>
              </a:xfrm>
              <a:custGeom>
                <a:avLst/>
                <a:gdLst/>
                <a:ahLst/>
                <a:cxnLst/>
                <a:rect l="l" t="t" r="r" b="b"/>
                <a:pathLst>
                  <a:path w="3675379" h="701675">
                    <a:moveTo>
                      <a:pt x="0" y="0"/>
                    </a:moveTo>
                    <a:lnTo>
                      <a:pt x="3675354" y="0"/>
                    </a:lnTo>
                    <a:lnTo>
                      <a:pt x="3675354" y="701675"/>
                    </a:lnTo>
                    <a:lnTo>
                      <a:pt x="0" y="701675"/>
                    </a:lnTo>
                    <a:lnTo>
                      <a:pt x="0" y="0"/>
                    </a:lnTo>
                    <a:close/>
                  </a:path>
                </a:pathLst>
              </a:custGeom>
              <a:solidFill>
                <a:srgbClr val="477F24"/>
              </a:solidFill>
            </p:spPr>
            <p:txBody>
              <a:bodyPr wrap="square" lIns="0" tIns="0" rIns="0" bIns="144000" rtlCol="0" anchor="ctr" anchorCtr="0"/>
              <a:lstStyle/>
              <a:p>
                <a:pPr marL="36000" algn="ctr">
                  <a:lnSpc>
                    <a:spcPct val="150000"/>
                  </a:lnSpc>
                  <a:spcBef>
                    <a:spcPts val="1200"/>
                  </a:spcBef>
                </a:pPr>
                <a:r>
                  <a:rPr lang="en-GB" sz="2400" spc="-55" dirty="0">
                    <a:solidFill>
                      <a:schemeClr val="bg1"/>
                    </a:solidFill>
                  </a:rPr>
                  <a:t>High Value Cement Market in Growth Economy</a:t>
                </a:r>
                <a:endParaRPr sz="2400" dirty="0">
                  <a:solidFill>
                    <a:schemeClr val="bg1"/>
                  </a:solidFill>
                </a:endParaRPr>
              </a:p>
            </p:txBody>
          </p:sp>
        </p:grpSp>
      </p:grpSp>
      <p:grpSp>
        <p:nvGrpSpPr>
          <p:cNvPr id="5" name="Group 4">
            <a:extLst>
              <a:ext uri="{FF2B5EF4-FFF2-40B4-BE49-F238E27FC236}">
                <a16:creationId xmlns:a16="http://schemas.microsoft.com/office/drawing/2014/main" id="{E1EE13B1-C554-EE47-8D33-D59DEE84110A}"/>
              </a:ext>
            </a:extLst>
          </p:cNvPr>
          <p:cNvGrpSpPr/>
          <p:nvPr/>
        </p:nvGrpSpPr>
        <p:grpSpPr>
          <a:xfrm>
            <a:off x="8102600" y="1578772"/>
            <a:ext cx="2273300" cy="4932897"/>
            <a:chOff x="8102600" y="1578772"/>
            <a:chExt cx="2273300" cy="4932897"/>
          </a:xfrm>
        </p:grpSpPr>
        <p:pic>
          <p:nvPicPr>
            <p:cNvPr id="9" name="Pictur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680450" y="2990713"/>
              <a:ext cx="1117600" cy="558800"/>
            </a:xfrm>
            <a:prstGeom prst="rect">
              <a:avLst/>
            </a:prstGeom>
          </p:spPr>
        </p:pic>
        <p:pic>
          <p:nvPicPr>
            <p:cNvPr id="10" name="Picture 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343900" y="1578772"/>
              <a:ext cx="1790701" cy="421341"/>
            </a:xfrm>
            <a:prstGeom prst="rect">
              <a:avLst/>
            </a:prstGeom>
          </p:spPr>
        </p:pic>
        <p:pic>
          <p:nvPicPr>
            <p:cNvPr id="11" name="Picture 1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102600" y="3828913"/>
              <a:ext cx="2273300" cy="336383"/>
            </a:xfrm>
            <a:prstGeom prst="rect">
              <a:avLst/>
            </a:prstGeom>
          </p:spPr>
        </p:pic>
        <p:pic>
          <p:nvPicPr>
            <p:cNvPr id="16" name="Image 4" descr="IMG_20170525_161700.jp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324850" y="5124313"/>
              <a:ext cx="1828800" cy="1387356"/>
            </a:xfrm>
            <a:prstGeom prst="rect">
              <a:avLst/>
            </a:prstGeom>
          </p:spPr>
        </p:pic>
        <p:pic>
          <p:nvPicPr>
            <p:cNvPr id="2" name="Picture 1"/>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478360" y="2310169"/>
              <a:ext cx="1521781" cy="604344"/>
            </a:xfrm>
            <a:prstGeom prst="rect">
              <a:avLst/>
            </a:prstGeom>
          </p:spPr>
        </p:pic>
        <p:pic>
          <p:nvPicPr>
            <p:cNvPr id="28" name="Picture 9">
              <a:extLst>
                <a:ext uri="{FF2B5EF4-FFF2-40B4-BE49-F238E27FC236}">
                  <a16:creationId xmlns:a16="http://schemas.microsoft.com/office/drawing/2014/main" id="{0DF0A25F-AA80-7344-BCC0-5C41B1370720}"/>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549628" y="4480850"/>
              <a:ext cx="1379244" cy="288000"/>
            </a:xfrm>
            <a:prstGeom prst="rect">
              <a:avLst/>
            </a:prstGeom>
          </p:spPr>
        </p:pic>
      </p:grpSp>
    </p:spTree>
    <p:extLst>
      <p:ext uri="{BB962C8B-B14F-4D97-AF65-F5344CB8AC3E}">
        <p14:creationId xmlns:p14="http://schemas.microsoft.com/office/powerpoint/2010/main" val="2262300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21066651">
            <a:off x="8915757" y="4651169"/>
            <a:ext cx="1605611" cy="2187044"/>
          </a:xfrm>
          <a:prstGeom prst="rect">
            <a:avLst/>
          </a:prstGeom>
        </p:spPr>
      </p:pic>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32691">
            <a:off x="8543164" y="4437444"/>
            <a:ext cx="1540632" cy="2189046"/>
          </a:xfrm>
          <a:prstGeom prst="rect">
            <a:avLst/>
          </a:prstGeom>
        </p:spPr>
      </p:pic>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18300" y="4967212"/>
            <a:ext cx="2387600" cy="1478038"/>
          </a:xfrm>
          <a:prstGeom prst="rect">
            <a:avLst/>
          </a:prstGeom>
        </p:spPr>
      </p:pic>
      <p:sp>
        <p:nvSpPr>
          <p:cNvPr id="13" name="TextBox 12"/>
          <p:cNvSpPr txBox="1"/>
          <p:nvPr/>
        </p:nvSpPr>
        <p:spPr>
          <a:xfrm>
            <a:off x="393700" y="1434450"/>
            <a:ext cx="9753600" cy="3101336"/>
          </a:xfrm>
          <a:prstGeom prst="rect">
            <a:avLst/>
          </a:prstGeom>
          <a:noFill/>
        </p:spPr>
        <p:txBody>
          <a:bodyPr wrap="square" lIns="99542" tIns="49771" rIns="99542" bIns="49771" rtlCol="0">
            <a:spAutoFit/>
          </a:bodyPr>
          <a:lstStyle/>
          <a:p>
            <a:pPr marL="185738" indent="-185738" algn="just">
              <a:buFont typeface="Arial" panose="020B0604020202020204" pitchFamily="34" charset="0"/>
              <a:buChar char="•"/>
            </a:pPr>
            <a:r>
              <a:rPr lang="en-GB" sz="1500" b="1" dirty="0">
                <a:solidFill>
                  <a:srgbClr val="008000"/>
                </a:solidFill>
              </a:rPr>
              <a:t>Key Licenses secured by Cemos Ciment S.A.</a:t>
            </a:r>
            <a:r>
              <a:rPr lang="en-GB" sz="1500" dirty="0">
                <a:solidFill>
                  <a:srgbClr val="262626"/>
                </a:solidFill>
              </a:rPr>
              <a:t> – 8 month program to follow for civil works completion, plant assembly and production start June 2018</a:t>
            </a:r>
          </a:p>
          <a:p>
            <a:pPr marL="185738" indent="-185738" algn="just">
              <a:buFont typeface="Arial" panose="020B0604020202020204" pitchFamily="34" charset="0"/>
              <a:buChar char="•"/>
            </a:pPr>
            <a:endParaRPr lang="en-GB" sz="1500" b="1" dirty="0">
              <a:solidFill>
                <a:srgbClr val="008000"/>
              </a:solidFill>
            </a:endParaRPr>
          </a:p>
          <a:p>
            <a:pPr marL="185738" indent="-185738" algn="just">
              <a:buFont typeface="Arial" panose="020B0604020202020204" pitchFamily="34" charset="0"/>
              <a:buChar char="•"/>
            </a:pPr>
            <a:r>
              <a:rPr lang="en-GB" sz="1500" b="1" dirty="0">
                <a:solidFill>
                  <a:srgbClr val="008000"/>
                </a:solidFill>
              </a:rPr>
              <a:t>South Morocco Areas Cement Growth Market in Morocco</a:t>
            </a:r>
            <a:r>
              <a:rPr lang="en-GB" sz="1500" dirty="0">
                <a:solidFill>
                  <a:srgbClr val="262626"/>
                </a:solidFill>
              </a:rPr>
              <a:t> – Moroccan Government launched €7.7 billion investment program </a:t>
            </a:r>
            <a:r>
              <a:rPr lang="sv-SE" sz="1500" dirty="0">
                <a:solidFill>
                  <a:srgbClr val="262626"/>
                </a:solidFill>
              </a:rPr>
              <a:t>for 10 years for South Morocco and current lack of cement in the market</a:t>
            </a:r>
          </a:p>
          <a:p>
            <a:pPr marL="185738" indent="-185738" algn="just">
              <a:buFont typeface="Arial" panose="020B0604020202020204" pitchFamily="34" charset="0"/>
              <a:buChar char="•"/>
            </a:pPr>
            <a:endParaRPr lang="en-GB" sz="1500" b="1" dirty="0">
              <a:solidFill>
                <a:srgbClr val="008000"/>
              </a:solidFill>
            </a:endParaRPr>
          </a:p>
          <a:p>
            <a:pPr marL="185738" indent="-185738" algn="just">
              <a:buFont typeface="Arial" panose="020B0604020202020204" pitchFamily="34" charset="0"/>
              <a:buChar char="•"/>
            </a:pPr>
            <a:r>
              <a:rPr lang="en-GB" sz="1500" b="1" dirty="0">
                <a:solidFill>
                  <a:srgbClr val="008000"/>
                </a:solidFill>
              </a:rPr>
              <a:t>Tarfaya is a special tax free area</a:t>
            </a:r>
            <a:r>
              <a:rPr lang="en-GB" sz="1500" dirty="0">
                <a:solidFill>
                  <a:srgbClr val="262626"/>
                </a:solidFill>
              </a:rPr>
              <a:t> – </a:t>
            </a:r>
            <a:r>
              <a:rPr lang="sv-SE" sz="1500" dirty="0"/>
              <a:t>Morocco VAT 20%, corporate tax 30% or income tax 30 - 50% (Tarfaya excempt area)</a:t>
            </a:r>
          </a:p>
          <a:p>
            <a:pPr marL="185738" indent="-185738" algn="just">
              <a:buFont typeface="Arial" panose="020B0604020202020204" pitchFamily="34" charset="0"/>
              <a:buChar char="•"/>
            </a:pPr>
            <a:endParaRPr lang="en-GB" sz="1500" b="1" dirty="0">
              <a:solidFill>
                <a:srgbClr val="008000"/>
              </a:solidFill>
            </a:endParaRPr>
          </a:p>
          <a:p>
            <a:pPr marL="185738" indent="-185738" algn="just">
              <a:buFont typeface="Arial" panose="020B0604020202020204" pitchFamily="34" charset="0"/>
              <a:buChar char="•"/>
            </a:pPr>
            <a:r>
              <a:rPr lang="en-GB" sz="1500" b="1" dirty="0">
                <a:solidFill>
                  <a:srgbClr val="008000"/>
                </a:solidFill>
              </a:rPr>
              <a:t>Market growing with 2 or 4 Moroccan producers present</a:t>
            </a:r>
            <a:r>
              <a:rPr lang="en-GB" sz="1500" dirty="0">
                <a:solidFill>
                  <a:srgbClr val="262626"/>
                </a:solidFill>
              </a:rPr>
              <a:t> – </a:t>
            </a:r>
            <a:r>
              <a:rPr lang="sv-SE" sz="1500" dirty="0"/>
              <a:t>Ciments du Maroc Heidelberg present (Indusaha subsidiary with 500.000 tpy cement grinding) and Lafarge Holcim (launched 200.000 tpy cement grinding 2017)</a:t>
            </a:r>
            <a:endParaRPr lang="sv-SE" sz="1500" b="1" dirty="0">
              <a:solidFill>
                <a:srgbClr val="669900"/>
              </a:solidFill>
            </a:endParaRPr>
          </a:p>
          <a:p>
            <a:pPr marL="185738" indent="-185738" algn="just"/>
            <a:endParaRPr lang="en-GB" sz="1500" b="1" dirty="0">
              <a:solidFill>
                <a:srgbClr val="008000"/>
              </a:solidFill>
            </a:endParaRPr>
          </a:p>
          <a:p>
            <a:pPr marL="185738" indent="-185738" algn="just">
              <a:buFont typeface="Arial" panose="020B0604020202020204" pitchFamily="34" charset="0"/>
              <a:buChar char="•"/>
            </a:pPr>
            <a:r>
              <a:rPr lang="en-GB" sz="1500" b="1" dirty="0">
                <a:solidFill>
                  <a:srgbClr val="008000"/>
                </a:solidFill>
              </a:rPr>
              <a:t>Pre-sales for Cemos Production</a:t>
            </a:r>
            <a:r>
              <a:rPr lang="en-GB" sz="1500" dirty="0">
                <a:solidFill>
                  <a:srgbClr val="262626"/>
                </a:solidFill>
              </a:rPr>
              <a:t> – Conducted a pre-sales program for 18 months and non binding Letters of Interest for more than 224.000 tons annual (Cemos Ciment S.A. Base Case Projections)</a:t>
            </a:r>
            <a:endParaRPr lang="sv-SE" sz="1500" dirty="0">
              <a:solidFill>
                <a:srgbClr val="262626"/>
              </a:solidFill>
            </a:endParaRPr>
          </a:p>
        </p:txBody>
      </p:sp>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6100" y="4982331"/>
            <a:ext cx="2650993" cy="1447800"/>
          </a:xfrm>
          <a:prstGeom prst="rect">
            <a:avLst/>
          </a:prstGeom>
          <a:ln w="12700"/>
        </p:spPr>
        <p:style>
          <a:lnRef idx="2">
            <a:schemeClr val="dk1"/>
          </a:lnRef>
          <a:fillRef idx="1">
            <a:schemeClr val="lt1"/>
          </a:fillRef>
          <a:effectRef idx="0">
            <a:schemeClr val="dk1"/>
          </a:effectRef>
          <a:fontRef idx="minor">
            <a:schemeClr val="dk1"/>
          </a:fontRef>
        </p:style>
      </p:pic>
      <p:pic>
        <p:nvPicPr>
          <p:cNvPr id="14" name="Picture 13"/>
          <p:cNvPicPr>
            <a:picLocks/>
          </p:cNvPicPr>
          <p:nvPr/>
        </p:nvPicPr>
        <p:blipFill>
          <a:blip r:embed="rId6" cstate="email">
            <a:extLst>
              <a:ext uri="{28A0092B-C50C-407E-A947-70E740481C1C}">
                <a14:useLocalDpi xmlns:a14="http://schemas.microsoft.com/office/drawing/2010/main"/>
              </a:ext>
            </a:extLst>
          </a:blip>
          <a:stretch>
            <a:fillRect/>
          </a:stretch>
        </p:blipFill>
        <p:spPr>
          <a:xfrm>
            <a:off x="3674328" y="4950000"/>
            <a:ext cx="2566737" cy="1530000"/>
          </a:xfrm>
          <a:prstGeom prst="rect">
            <a:avLst/>
          </a:prstGeom>
        </p:spPr>
      </p:pic>
      <p:pic>
        <p:nvPicPr>
          <p:cNvPr id="15" name="Picture 1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993900" y="5911851"/>
            <a:ext cx="381000" cy="167594"/>
          </a:xfrm>
          <a:prstGeom prst="rect">
            <a:avLst/>
          </a:prstGeom>
        </p:spPr>
      </p:pic>
      <p:grpSp>
        <p:nvGrpSpPr>
          <p:cNvPr id="21" name="Group 20">
            <a:extLst>
              <a:ext uri="{FF2B5EF4-FFF2-40B4-BE49-F238E27FC236}">
                <a16:creationId xmlns:a16="http://schemas.microsoft.com/office/drawing/2014/main" id="{3D1FC296-BDAC-4240-BE8F-231D1BA697AD}"/>
              </a:ext>
            </a:extLst>
          </p:cNvPr>
          <p:cNvGrpSpPr/>
          <p:nvPr/>
        </p:nvGrpSpPr>
        <p:grpSpPr>
          <a:xfrm>
            <a:off x="0" y="6775200"/>
            <a:ext cx="10693400" cy="785926"/>
            <a:chOff x="0" y="6856824"/>
            <a:chExt cx="10693400" cy="785926"/>
          </a:xfrm>
        </p:grpSpPr>
        <p:pic>
          <p:nvPicPr>
            <p:cNvPr id="22" name="Picture 21" descr="cid:A2DD92C4-31E2-4BA3-A926-80BD0E8FDD82@lan">
              <a:extLst>
                <a:ext uri="{FF2B5EF4-FFF2-40B4-BE49-F238E27FC236}">
                  <a16:creationId xmlns:a16="http://schemas.microsoft.com/office/drawing/2014/main" id="{7802756D-6D30-6D41-B49B-9661A53700A0}"/>
                </a:ext>
              </a:extLst>
            </p:cNvPr>
            <p:cNvPicPr/>
            <p:nvPr/>
          </p:nvPicPr>
          <p:blipFill>
            <a:blip r:embed="rId8" r:link="rId9" cstate="email">
              <a:extLst>
                <a:ext uri="{28A0092B-C50C-407E-A947-70E740481C1C}">
                  <a14:useLocalDpi xmlns:a14="http://schemas.microsoft.com/office/drawing/2010/main"/>
                </a:ext>
              </a:extLst>
            </a:blip>
            <a:srcRect/>
            <a:stretch>
              <a:fillRect/>
            </a:stretch>
          </p:blipFill>
          <p:spPr bwMode="auto">
            <a:xfrm>
              <a:off x="0" y="6856824"/>
              <a:ext cx="10693400" cy="785926"/>
            </a:xfrm>
            <a:prstGeom prst="rect">
              <a:avLst/>
            </a:prstGeom>
            <a:noFill/>
            <a:ln>
              <a:noFill/>
            </a:ln>
          </p:spPr>
        </p:pic>
        <p:pic>
          <p:nvPicPr>
            <p:cNvPr id="23" name="Picture 22">
              <a:extLst>
                <a:ext uri="{FF2B5EF4-FFF2-40B4-BE49-F238E27FC236}">
                  <a16:creationId xmlns:a16="http://schemas.microsoft.com/office/drawing/2014/main" id="{D7C75C5F-F2C3-2E4F-87C7-46C0D761B548}"/>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719682" y="7032865"/>
              <a:ext cx="1549918" cy="495648"/>
            </a:xfrm>
            <a:prstGeom prst="rect">
              <a:avLst/>
            </a:prstGeom>
          </p:spPr>
        </p:pic>
        <p:sp>
          <p:nvSpPr>
            <p:cNvPr id="24" name="Rectangle 23">
              <a:extLst>
                <a:ext uri="{FF2B5EF4-FFF2-40B4-BE49-F238E27FC236}">
                  <a16:creationId xmlns:a16="http://schemas.microsoft.com/office/drawing/2014/main" id="{572A3FAA-9935-1145-96E3-9BD6575A9023}"/>
                </a:ext>
              </a:extLst>
            </p:cNvPr>
            <p:cNvSpPr/>
            <p:nvPr/>
          </p:nvSpPr>
          <p:spPr>
            <a:xfrm>
              <a:off x="8719682" y="7032865"/>
              <a:ext cx="1580018" cy="495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9">
              <a:extLst>
                <a:ext uri="{FF2B5EF4-FFF2-40B4-BE49-F238E27FC236}">
                  <a16:creationId xmlns:a16="http://schemas.microsoft.com/office/drawing/2014/main" id="{74708E4D-59ED-9C4E-8A6E-CCB46CB816B3}"/>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820000" y="7137981"/>
              <a:ext cx="1724055" cy="360000"/>
            </a:xfrm>
            <a:prstGeom prst="rect">
              <a:avLst/>
            </a:prstGeom>
          </p:spPr>
        </p:pic>
      </p:grpSp>
      <p:grpSp>
        <p:nvGrpSpPr>
          <p:cNvPr id="17" name="Group 16">
            <a:extLst>
              <a:ext uri="{FF2B5EF4-FFF2-40B4-BE49-F238E27FC236}">
                <a16:creationId xmlns:a16="http://schemas.microsoft.com/office/drawing/2014/main" id="{1A5EECDA-C283-F843-AC74-89551A9E5F82}"/>
              </a:ext>
            </a:extLst>
          </p:cNvPr>
          <p:cNvGrpSpPr/>
          <p:nvPr/>
        </p:nvGrpSpPr>
        <p:grpSpPr>
          <a:xfrm>
            <a:off x="393699" y="349250"/>
            <a:ext cx="9906001" cy="914400"/>
            <a:chOff x="393699" y="349250"/>
            <a:chExt cx="9906001" cy="914400"/>
          </a:xfrm>
        </p:grpSpPr>
        <p:sp>
          <p:nvSpPr>
            <p:cNvPr id="18" name="Rectangle 17">
              <a:extLst>
                <a:ext uri="{FF2B5EF4-FFF2-40B4-BE49-F238E27FC236}">
                  <a16:creationId xmlns:a16="http://schemas.microsoft.com/office/drawing/2014/main" id="{8F65EBF7-F05A-4449-B7A3-58E886B80AB4}"/>
                </a:ext>
              </a:extLst>
            </p:cNvPr>
            <p:cNvSpPr/>
            <p:nvPr/>
          </p:nvSpPr>
          <p:spPr>
            <a:xfrm>
              <a:off x="393700" y="349250"/>
              <a:ext cx="9906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8">
              <a:extLst>
                <a:ext uri="{FF2B5EF4-FFF2-40B4-BE49-F238E27FC236}">
                  <a16:creationId xmlns:a16="http://schemas.microsoft.com/office/drawing/2014/main" id="{BEC1867B-3DC0-1640-B332-12471B39660B}"/>
                </a:ext>
              </a:extLst>
            </p:cNvPr>
            <p:cNvGrpSpPr/>
            <p:nvPr/>
          </p:nvGrpSpPr>
          <p:grpSpPr>
            <a:xfrm>
              <a:off x="393699" y="349250"/>
              <a:ext cx="9906000" cy="762000"/>
              <a:chOff x="393699" y="501650"/>
              <a:chExt cx="9906000" cy="762000"/>
            </a:xfrm>
          </p:grpSpPr>
          <p:sp>
            <p:nvSpPr>
              <p:cNvPr id="20" name="object 3">
                <a:extLst>
                  <a:ext uri="{FF2B5EF4-FFF2-40B4-BE49-F238E27FC236}">
                    <a16:creationId xmlns:a16="http://schemas.microsoft.com/office/drawing/2014/main" id="{B9C9BDD5-8735-8441-904A-1F444C853832}"/>
                  </a:ext>
                </a:extLst>
              </p:cNvPr>
              <p:cNvSpPr/>
              <p:nvPr/>
            </p:nvSpPr>
            <p:spPr>
              <a:xfrm>
                <a:off x="393699" y="501650"/>
                <a:ext cx="4419600" cy="762000"/>
              </a:xfrm>
              <a:custGeom>
                <a:avLst/>
                <a:gdLst/>
                <a:ahLst/>
                <a:cxnLst/>
                <a:rect l="l" t="t" r="r" b="b"/>
                <a:pathLst>
                  <a:path w="3675379" h="701675">
                    <a:moveTo>
                      <a:pt x="0" y="0"/>
                    </a:moveTo>
                    <a:lnTo>
                      <a:pt x="3675354" y="0"/>
                    </a:lnTo>
                    <a:lnTo>
                      <a:pt x="3675354" y="701675"/>
                    </a:lnTo>
                    <a:lnTo>
                      <a:pt x="0" y="701675"/>
                    </a:lnTo>
                    <a:lnTo>
                      <a:pt x="0" y="0"/>
                    </a:lnTo>
                    <a:close/>
                  </a:path>
                </a:pathLst>
              </a:custGeom>
              <a:solidFill>
                <a:srgbClr val="002060"/>
              </a:solidFill>
            </p:spPr>
            <p:txBody>
              <a:bodyPr wrap="square" lIns="0" tIns="0" rIns="0" bIns="144000" rtlCol="0" anchor="ctr" anchorCtr="0"/>
              <a:lstStyle/>
              <a:p>
                <a:pPr marL="36000" algn="ctr">
                  <a:lnSpc>
                    <a:spcPct val="150000"/>
                  </a:lnSpc>
                  <a:spcBef>
                    <a:spcPts val="1200"/>
                  </a:spcBef>
                </a:pPr>
                <a:r>
                  <a:rPr lang="en-GB" sz="2400" spc="-55" dirty="0">
                    <a:solidFill>
                      <a:schemeClr val="bg1"/>
                    </a:solidFill>
                  </a:rPr>
                  <a:t>Tarfaya Cement Production (CCG1)</a:t>
                </a:r>
                <a:endParaRPr sz="2400" dirty="0">
                  <a:solidFill>
                    <a:schemeClr val="bg1"/>
                  </a:solidFill>
                </a:endParaRPr>
              </a:p>
            </p:txBody>
          </p:sp>
          <p:sp>
            <p:nvSpPr>
              <p:cNvPr id="26" name="object 3">
                <a:extLst>
                  <a:ext uri="{FF2B5EF4-FFF2-40B4-BE49-F238E27FC236}">
                    <a16:creationId xmlns:a16="http://schemas.microsoft.com/office/drawing/2014/main" id="{AD3B7FAC-5E09-8340-AEA8-874CD2203C10}"/>
                  </a:ext>
                </a:extLst>
              </p:cNvPr>
              <p:cNvSpPr/>
              <p:nvPr/>
            </p:nvSpPr>
            <p:spPr>
              <a:xfrm>
                <a:off x="4813298" y="501650"/>
                <a:ext cx="5486401" cy="762000"/>
              </a:xfrm>
              <a:custGeom>
                <a:avLst/>
                <a:gdLst/>
                <a:ahLst/>
                <a:cxnLst/>
                <a:rect l="l" t="t" r="r" b="b"/>
                <a:pathLst>
                  <a:path w="3675379" h="701675">
                    <a:moveTo>
                      <a:pt x="0" y="0"/>
                    </a:moveTo>
                    <a:lnTo>
                      <a:pt x="3675354" y="0"/>
                    </a:lnTo>
                    <a:lnTo>
                      <a:pt x="3675354" y="701675"/>
                    </a:lnTo>
                    <a:lnTo>
                      <a:pt x="0" y="701675"/>
                    </a:lnTo>
                    <a:lnTo>
                      <a:pt x="0" y="0"/>
                    </a:lnTo>
                    <a:close/>
                  </a:path>
                </a:pathLst>
              </a:custGeom>
              <a:solidFill>
                <a:srgbClr val="477F24"/>
              </a:solidFill>
            </p:spPr>
            <p:txBody>
              <a:bodyPr wrap="square" lIns="0" tIns="0" rIns="0" bIns="144000" rtlCol="0" anchor="ctr" anchorCtr="0"/>
              <a:lstStyle/>
              <a:p>
                <a:pPr marL="36000" algn="ctr">
                  <a:lnSpc>
                    <a:spcPct val="150000"/>
                  </a:lnSpc>
                  <a:spcBef>
                    <a:spcPts val="1200"/>
                  </a:spcBef>
                </a:pPr>
                <a:r>
                  <a:rPr lang="en-GB" sz="2400" spc="-55" dirty="0">
                    <a:solidFill>
                      <a:schemeClr val="bg1"/>
                    </a:solidFill>
                  </a:rPr>
                  <a:t>New Launch in Morocco´s Growth Market</a:t>
                </a:r>
                <a:endParaRPr sz="2400" dirty="0">
                  <a:solidFill>
                    <a:schemeClr val="bg1"/>
                  </a:solidFill>
                </a:endParaRPr>
              </a:p>
            </p:txBody>
          </p:sp>
        </p:grpSp>
      </p:grpSp>
    </p:spTree>
    <p:extLst>
      <p:ext uri="{BB962C8B-B14F-4D97-AF65-F5344CB8AC3E}">
        <p14:creationId xmlns:p14="http://schemas.microsoft.com/office/powerpoint/2010/main" val="1455674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C1319F9-AD3A-4072-819F-0D3A5BAF0656}"/>
              </a:ext>
            </a:extLst>
          </p:cNvPr>
          <p:cNvGraphicFramePr>
            <a:graphicFrameLocks noGrp="1"/>
          </p:cNvGraphicFramePr>
          <p:nvPr>
            <p:extLst>
              <p:ext uri="{D42A27DB-BD31-4B8C-83A1-F6EECF244321}">
                <p14:modId xmlns:p14="http://schemas.microsoft.com/office/powerpoint/2010/main" val="4265909048"/>
              </p:ext>
            </p:extLst>
          </p:nvPr>
        </p:nvGraphicFramePr>
        <p:xfrm>
          <a:off x="393699" y="1494788"/>
          <a:ext cx="7467601" cy="3350261"/>
        </p:xfrm>
        <a:graphic>
          <a:graphicData uri="http://schemas.openxmlformats.org/drawingml/2006/table">
            <a:tbl>
              <a:tblPr/>
              <a:tblGrid>
                <a:gridCol w="5123121">
                  <a:extLst>
                    <a:ext uri="{9D8B030D-6E8A-4147-A177-3AD203B41FA5}">
                      <a16:colId xmlns:a16="http://schemas.microsoft.com/office/drawing/2014/main" val="2954393271"/>
                    </a:ext>
                  </a:extLst>
                </a:gridCol>
                <a:gridCol w="1120283">
                  <a:extLst>
                    <a:ext uri="{9D8B030D-6E8A-4147-A177-3AD203B41FA5}">
                      <a16:colId xmlns:a16="http://schemas.microsoft.com/office/drawing/2014/main" val="3073013957"/>
                    </a:ext>
                  </a:extLst>
                </a:gridCol>
                <a:gridCol w="1224197">
                  <a:extLst>
                    <a:ext uri="{9D8B030D-6E8A-4147-A177-3AD203B41FA5}">
                      <a16:colId xmlns:a16="http://schemas.microsoft.com/office/drawing/2014/main" val="1994826537"/>
                    </a:ext>
                  </a:extLst>
                </a:gridCol>
              </a:tblGrid>
              <a:tr h="496505">
                <a:tc>
                  <a:txBody>
                    <a:bodyPr/>
                    <a:lstStyle/>
                    <a:p>
                      <a:pPr algn="l" fontAlgn="b">
                        <a:lnSpc>
                          <a:spcPct val="140000"/>
                        </a:lnSpc>
                      </a:pPr>
                      <a:r>
                        <a:rPr lang="en-GB" sz="1400" b="1" i="0" u="none" strike="noStrike" dirty="0">
                          <a:solidFill>
                            <a:srgbClr val="FFFFFF"/>
                          </a:solidFill>
                          <a:effectLst/>
                          <a:latin typeface="Calibri" panose="020F0502020204030204" pitchFamily="34" charset="0"/>
                        </a:rPr>
                        <a:t>   EBITDA Margin per ton</a:t>
                      </a:r>
                    </a:p>
                  </a:txBody>
                  <a:tcPr marL="0" marR="0" marT="0" marB="36000" anchor="ctr">
                    <a:lnL w="12700" cap="flat" cmpd="sng" algn="ctr">
                      <a:solidFill>
                        <a:scrgbClr r="0" g="0" b="0"/>
                      </a:solidFill>
                      <a:prstDash val="solid"/>
                      <a:round/>
                      <a:headEnd type="none" w="med" len="med"/>
                      <a:tailEnd type="none" w="med" len="med"/>
                    </a:lnL>
                    <a:lnR>
                      <a:noFill/>
                    </a:lnR>
                    <a:lnT w="12700" cap="flat" cmpd="sng" algn="ctr">
                      <a:solidFill>
                        <a:scrgbClr r="0" g="0" b="0"/>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77F24"/>
                    </a:solidFill>
                  </a:tcPr>
                </a:tc>
                <a:tc>
                  <a:txBody>
                    <a:bodyPr/>
                    <a:lstStyle/>
                    <a:p>
                      <a:pPr algn="r" fontAlgn="b">
                        <a:lnSpc>
                          <a:spcPct val="110000"/>
                        </a:lnSpc>
                      </a:pPr>
                      <a:r>
                        <a:rPr lang="en-GB" sz="1400" b="1" i="0" u="none" strike="noStrike" dirty="0">
                          <a:solidFill>
                            <a:srgbClr val="FFFFFF"/>
                          </a:solidFill>
                          <a:effectLst/>
                          <a:latin typeface="Calibri" panose="020F0502020204030204" pitchFamily="34" charset="0"/>
                        </a:rPr>
                        <a:t>   MAD*</a:t>
                      </a:r>
                    </a:p>
                  </a:txBody>
                  <a:tcPr marL="0" marR="72000" marT="0" marB="0" anchor="ctr">
                    <a:lnL>
                      <a:noFill/>
                    </a:lnL>
                    <a:lnR>
                      <a:noFill/>
                    </a:lnR>
                    <a:lnT w="12700" cap="flat" cmpd="sng" algn="ctr">
                      <a:solidFill>
                        <a:scrgbClr r="0" g="0" b="0"/>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77F24"/>
                    </a:solidFill>
                  </a:tcPr>
                </a:tc>
                <a:tc>
                  <a:txBody>
                    <a:bodyPr/>
                    <a:lstStyle/>
                    <a:p>
                      <a:pPr algn="r" fontAlgn="b">
                        <a:lnSpc>
                          <a:spcPct val="110000"/>
                        </a:lnSpc>
                      </a:pPr>
                      <a:r>
                        <a:rPr lang="en-GB" sz="1400" b="1" i="0" u="none" strike="noStrike" dirty="0">
                          <a:solidFill>
                            <a:srgbClr val="FFFFFF"/>
                          </a:solidFill>
                          <a:effectLst/>
                          <a:latin typeface="Calibri" panose="020F0502020204030204" pitchFamily="34" charset="0"/>
                        </a:rPr>
                        <a:t>                     EUR</a:t>
                      </a:r>
                    </a:p>
                  </a:txBody>
                  <a:tcPr marL="0" marR="72000" marT="0" marB="0" anchor="ctr">
                    <a:lnL>
                      <a:noFill/>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77F24"/>
                    </a:solidFill>
                  </a:tcPr>
                </a:tc>
                <a:extLst>
                  <a:ext uri="{0D108BD9-81ED-4DB2-BD59-A6C34878D82A}">
                    <a16:rowId xmlns:a16="http://schemas.microsoft.com/office/drawing/2014/main" val="1926088121"/>
                  </a:ext>
                </a:extLst>
              </a:tr>
              <a:tr h="342206">
                <a:tc>
                  <a:txBody>
                    <a:bodyPr/>
                    <a:lstStyle/>
                    <a:p>
                      <a:pPr algn="l" fontAlgn="b">
                        <a:lnSpc>
                          <a:spcPct val="80000"/>
                        </a:lnSpc>
                      </a:pPr>
                      <a:r>
                        <a:rPr lang="en-GB" sz="1400" b="1" i="0" u="none" strike="noStrike" dirty="0">
                          <a:solidFill>
                            <a:srgbClr val="FFFFFF"/>
                          </a:solidFill>
                          <a:effectLst/>
                          <a:latin typeface="Calibri" panose="020F0502020204030204" pitchFamily="34" charset="0"/>
                        </a:rPr>
                        <a:t>Morocco Cement Price per ton</a:t>
                      </a:r>
                    </a:p>
                  </a:txBody>
                  <a:tcPr marL="108000" marR="0" marT="0" marB="0" anchor="ctr">
                    <a:lnL w="12700" cap="flat" cmpd="sng" algn="ctr">
                      <a:solidFill>
                        <a:scrgbClr r="0" g="0" b="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65B07"/>
                    </a:solidFill>
                  </a:tcPr>
                </a:tc>
                <a:tc>
                  <a:txBody>
                    <a:bodyPr/>
                    <a:lstStyle/>
                    <a:p>
                      <a:pPr algn="r" fontAlgn="b">
                        <a:lnSpc>
                          <a:spcPct val="80000"/>
                        </a:lnSpc>
                      </a:pPr>
                      <a:r>
                        <a:rPr lang="en-GB" sz="1400" b="1" i="0" u="none" strike="noStrike" dirty="0">
                          <a:solidFill>
                            <a:srgbClr val="FFFFFF"/>
                          </a:solidFill>
                          <a:effectLst/>
                          <a:latin typeface="Calibri" panose="020F0502020204030204" pitchFamily="34" charset="0"/>
                        </a:rPr>
                        <a:t>MAD 1,300</a:t>
                      </a:r>
                    </a:p>
                  </a:txBody>
                  <a:tcPr marL="0" marR="72000" marT="0" marB="0" anchor="ctr">
                    <a:lnL>
                      <a:noFill/>
                    </a:lnL>
                    <a:lnR>
                      <a:noFill/>
                    </a:lnR>
                    <a:lnT>
                      <a:noFill/>
                    </a:lnT>
                    <a:lnB>
                      <a:noFill/>
                    </a:lnB>
                    <a:lnTlToBr w="12700" cmpd="sng">
                      <a:noFill/>
                      <a:prstDash val="solid"/>
                    </a:lnTlToBr>
                    <a:lnBlToTr w="12700" cmpd="sng">
                      <a:noFill/>
                      <a:prstDash val="solid"/>
                    </a:lnBlToTr>
                    <a:solidFill>
                      <a:srgbClr val="C65B07"/>
                    </a:solidFill>
                  </a:tcPr>
                </a:tc>
                <a:tc>
                  <a:txBody>
                    <a:bodyPr/>
                    <a:lstStyle/>
                    <a:p>
                      <a:pPr algn="r" fontAlgn="b">
                        <a:lnSpc>
                          <a:spcPct val="80000"/>
                        </a:lnSpc>
                      </a:pPr>
                      <a:r>
                        <a:rPr lang="en-GB" sz="1400" b="1" i="0" u="none" strike="noStrike" dirty="0">
                          <a:solidFill>
                            <a:srgbClr val="FFFFFF"/>
                          </a:solidFill>
                          <a:effectLst/>
                          <a:latin typeface="Calibri" panose="020F0502020204030204" pitchFamily="34" charset="0"/>
                        </a:rPr>
                        <a:t>€117</a:t>
                      </a:r>
                    </a:p>
                  </a:txBody>
                  <a:tcPr marL="0" marR="72000" marT="0" marB="0" anchor="ctr">
                    <a:lnL>
                      <a:noFill/>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65B07"/>
                    </a:solidFill>
                  </a:tcPr>
                </a:tc>
                <a:extLst>
                  <a:ext uri="{0D108BD9-81ED-4DB2-BD59-A6C34878D82A}">
                    <a16:rowId xmlns:a16="http://schemas.microsoft.com/office/drawing/2014/main" val="1595372551"/>
                  </a:ext>
                </a:extLst>
              </a:tr>
              <a:tr h="342206">
                <a:tc>
                  <a:txBody>
                    <a:bodyPr/>
                    <a:lstStyle/>
                    <a:p>
                      <a:pPr algn="l" fontAlgn="b">
                        <a:lnSpc>
                          <a:spcPct val="80000"/>
                        </a:lnSpc>
                      </a:pPr>
                      <a:r>
                        <a:rPr lang="en-GB" sz="1400" b="1" i="0" u="none" strike="noStrike" dirty="0">
                          <a:solidFill>
                            <a:srgbClr val="FFFFFF"/>
                          </a:solidFill>
                          <a:effectLst/>
                          <a:latin typeface="Calibri" panose="020F0502020204030204" pitchFamily="34" charset="0"/>
                        </a:rPr>
                        <a:t>Cemos Sales Price (incl. 5% wholesale discounts)</a:t>
                      </a:r>
                    </a:p>
                  </a:txBody>
                  <a:tcPr marL="108000" marR="0" marT="0" marB="0" anchor="ctr">
                    <a:lnL w="12700" cap="flat" cmpd="sng" algn="ctr">
                      <a:solidFill>
                        <a:scrgbClr r="0" g="0" b="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65B07"/>
                    </a:solidFill>
                  </a:tcPr>
                </a:tc>
                <a:tc>
                  <a:txBody>
                    <a:bodyPr/>
                    <a:lstStyle/>
                    <a:p>
                      <a:pPr algn="r" fontAlgn="b">
                        <a:lnSpc>
                          <a:spcPct val="80000"/>
                        </a:lnSpc>
                      </a:pPr>
                      <a:r>
                        <a:rPr lang="en-GB" sz="1400" b="1" i="0" u="none" strike="noStrike" dirty="0">
                          <a:solidFill>
                            <a:srgbClr val="FFFFFF"/>
                          </a:solidFill>
                          <a:effectLst/>
                          <a:latin typeface="Calibri" panose="020F0502020204030204" pitchFamily="34" charset="0"/>
                        </a:rPr>
                        <a:t>MAD 1,240</a:t>
                      </a:r>
                    </a:p>
                  </a:txBody>
                  <a:tcPr marL="0" marR="72000" marT="0" marB="0" anchor="ctr">
                    <a:lnL>
                      <a:noFill/>
                    </a:lnL>
                    <a:lnR>
                      <a:noFill/>
                    </a:lnR>
                    <a:lnT>
                      <a:noFill/>
                    </a:lnT>
                    <a:lnB>
                      <a:noFill/>
                    </a:lnB>
                    <a:lnTlToBr w="12700" cmpd="sng">
                      <a:noFill/>
                      <a:prstDash val="solid"/>
                    </a:lnTlToBr>
                    <a:lnBlToTr w="12700" cmpd="sng">
                      <a:noFill/>
                      <a:prstDash val="solid"/>
                    </a:lnBlToTr>
                    <a:solidFill>
                      <a:srgbClr val="C65B07"/>
                    </a:solidFill>
                  </a:tcPr>
                </a:tc>
                <a:tc>
                  <a:txBody>
                    <a:bodyPr/>
                    <a:lstStyle/>
                    <a:p>
                      <a:pPr algn="r" fontAlgn="b">
                        <a:lnSpc>
                          <a:spcPct val="80000"/>
                        </a:lnSpc>
                      </a:pPr>
                      <a:r>
                        <a:rPr lang="en-GB" sz="1400" b="1" i="0" u="none" strike="noStrike" dirty="0">
                          <a:solidFill>
                            <a:srgbClr val="FFFFFF"/>
                          </a:solidFill>
                          <a:effectLst/>
                          <a:latin typeface="Calibri" panose="020F0502020204030204" pitchFamily="34" charset="0"/>
                        </a:rPr>
                        <a:t>€112</a:t>
                      </a:r>
                    </a:p>
                  </a:txBody>
                  <a:tcPr marL="0" marR="72000" marT="0" marB="0" anchor="ctr">
                    <a:lnL>
                      <a:noFill/>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65B07"/>
                    </a:solidFill>
                  </a:tcPr>
                </a:tc>
                <a:extLst>
                  <a:ext uri="{0D108BD9-81ED-4DB2-BD59-A6C34878D82A}">
                    <a16:rowId xmlns:a16="http://schemas.microsoft.com/office/drawing/2014/main" val="10003"/>
                  </a:ext>
                </a:extLst>
              </a:tr>
              <a:tr h="342206">
                <a:tc>
                  <a:txBody>
                    <a:bodyPr/>
                    <a:lstStyle/>
                    <a:p>
                      <a:pPr algn="l" fontAlgn="b">
                        <a:lnSpc>
                          <a:spcPct val="80000"/>
                        </a:lnSpc>
                      </a:pPr>
                      <a:r>
                        <a:rPr lang="en-GB" sz="1400" b="1" i="0" u="none" strike="noStrike" dirty="0">
                          <a:solidFill>
                            <a:srgbClr val="FFFFFF"/>
                          </a:solidFill>
                          <a:effectLst/>
                          <a:latin typeface="Calibri" panose="020F0502020204030204" pitchFamily="34" charset="0"/>
                        </a:rPr>
                        <a:t>- Raw Material</a:t>
                      </a:r>
                      <a:r>
                        <a:rPr lang="en-GB" sz="1400" b="0" i="0" u="none" strike="noStrike" dirty="0">
                          <a:solidFill>
                            <a:srgbClr val="FFFFFF"/>
                          </a:solidFill>
                          <a:effectLst/>
                          <a:latin typeface="Calibri" panose="020F0502020204030204" pitchFamily="34" charset="0"/>
                        </a:rPr>
                        <a:t>     Clinker, Limestone, Gypsum, Kraft Bags</a:t>
                      </a:r>
                    </a:p>
                  </a:txBody>
                  <a:tcPr marL="108000" marR="0" marT="0" marB="0" anchor="ctr">
                    <a:lnL w="12700" cap="flat" cmpd="sng" algn="ctr">
                      <a:solidFill>
                        <a:scrgbClr r="0" g="0" b="0"/>
                      </a:solid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1">
                        <a:lumMod val="75000"/>
                      </a:schemeClr>
                    </a:solidFill>
                  </a:tcPr>
                </a:tc>
                <a:tc>
                  <a:txBody>
                    <a:bodyPr/>
                    <a:lstStyle/>
                    <a:p>
                      <a:pPr algn="r" fontAlgn="b">
                        <a:lnSpc>
                          <a:spcPct val="80000"/>
                        </a:lnSpc>
                      </a:pPr>
                      <a:r>
                        <a:rPr lang="en-GB" sz="1400" b="1" i="0" u="none" strike="noStrike" dirty="0">
                          <a:solidFill>
                            <a:srgbClr val="FFFFFF"/>
                          </a:solidFill>
                          <a:effectLst/>
                          <a:latin typeface="Calibri" panose="020F0502020204030204" pitchFamily="34" charset="0"/>
                        </a:rPr>
                        <a:t>MAD 605</a:t>
                      </a:r>
                    </a:p>
                  </a:txBody>
                  <a:tcPr marL="0" marR="7200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1">
                        <a:lumMod val="75000"/>
                      </a:schemeClr>
                    </a:solidFill>
                  </a:tcPr>
                </a:tc>
                <a:tc>
                  <a:txBody>
                    <a:bodyPr/>
                    <a:lstStyle/>
                    <a:p>
                      <a:pPr algn="r" fontAlgn="b">
                        <a:lnSpc>
                          <a:spcPct val="80000"/>
                        </a:lnSpc>
                      </a:pPr>
                      <a:r>
                        <a:rPr lang="en-GB" sz="1400" b="1" i="0" u="none" strike="noStrike" dirty="0">
                          <a:solidFill>
                            <a:srgbClr val="FFFFFF"/>
                          </a:solidFill>
                          <a:effectLst/>
                          <a:latin typeface="Calibri" panose="020F0502020204030204" pitchFamily="34" charset="0"/>
                        </a:rPr>
                        <a:t>€54</a:t>
                      </a:r>
                    </a:p>
                  </a:txBody>
                  <a:tcPr marL="0" marR="72000" marT="0" marB="0" anchor="ctr">
                    <a:lnL>
                      <a:noFill/>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3681801988"/>
                  </a:ext>
                </a:extLst>
              </a:tr>
              <a:tr h="342206">
                <a:tc>
                  <a:txBody>
                    <a:bodyPr/>
                    <a:lstStyle/>
                    <a:p>
                      <a:pPr algn="l" fontAlgn="b">
                        <a:lnSpc>
                          <a:spcPct val="80000"/>
                        </a:lnSpc>
                      </a:pPr>
                      <a:r>
                        <a:rPr lang="sv-SE" sz="1400" b="1" i="0" u="none" strike="noStrike" dirty="0">
                          <a:solidFill>
                            <a:srgbClr val="FFFFFF"/>
                          </a:solidFill>
                          <a:effectLst/>
                          <a:latin typeface="Calibri" panose="020F0502020204030204" pitchFamily="34" charset="0"/>
                        </a:rPr>
                        <a:t>- Cement Tax</a:t>
                      </a:r>
                      <a:r>
                        <a:rPr lang="sv-SE" sz="1400" b="1" i="0" u="none" strike="noStrike" baseline="0" dirty="0">
                          <a:solidFill>
                            <a:srgbClr val="FFFFFF"/>
                          </a:solidFill>
                          <a:effectLst/>
                          <a:latin typeface="Calibri" panose="020F0502020204030204" pitchFamily="34" charset="0"/>
                        </a:rPr>
                        <a:t> </a:t>
                      </a:r>
                      <a:r>
                        <a:rPr lang="sv-SE" sz="1400" b="0" i="0" u="none" strike="noStrike" dirty="0">
                          <a:solidFill>
                            <a:srgbClr val="FFFFFF"/>
                          </a:solidFill>
                          <a:effectLst/>
                          <a:latin typeface="Calibri" panose="020F0502020204030204" pitchFamily="34" charset="0"/>
                        </a:rPr>
                        <a:t>       Morocco Cement Production Tax </a:t>
                      </a:r>
                      <a:endParaRPr lang="en-GB" sz="1400" b="0" i="0" u="none" strike="noStrike" dirty="0">
                        <a:solidFill>
                          <a:srgbClr val="FFFFFF"/>
                        </a:solidFill>
                        <a:effectLst/>
                        <a:latin typeface="Calibri" panose="020F0502020204030204" pitchFamily="34" charset="0"/>
                      </a:endParaRPr>
                    </a:p>
                  </a:txBody>
                  <a:tcPr marL="108000" marR="0" marT="0" marB="0" anchor="ctr">
                    <a:lnL w="12700" cap="flat" cmpd="sng" algn="ctr">
                      <a:solidFill>
                        <a:scrgbClr r="0" g="0" b="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accent1">
                        <a:lumMod val="75000"/>
                      </a:schemeClr>
                    </a:solidFill>
                  </a:tcPr>
                </a:tc>
                <a:tc>
                  <a:txBody>
                    <a:bodyPr/>
                    <a:lstStyle/>
                    <a:p>
                      <a:pPr algn="r" fontAlgn="b">
                        <a:lnSpc>
                          <a:spcPct val="80000"/>
                        </a:lnSpc>
                      </a:pPr>
                      <a:r>
                        <a:rPr lang="en-GB" sz="1400" b="1" i="0" u="none" strike="noStrike" dirty="0">
                          <a:solidFill>
                            <a:srgbClr val="FFFFFF"/>
                          </a:solidFill>
                          <a:effectLst/>
                          <a:latin typeface="Calibri" panose="020F0502020204030204" pitchFamily="34" charset="0"/>
                        </a:rPr>
                        <a:t>MAD 150</a:t>
                      </a:r>
                    </a:p>
                  </a:txBody>
                  <a:tcPr marL="0" marR="72000" marT="0" marB="0" anchor="ctr">
                    <a:lnL>
                      <a:noFill/>
                    </a:lnL>
                    <a:lnR>
                      <a:noFill/>
                    </a:lnR>
                    <a:lnT>
                      <a:noFill/>
                    </a:lnT>
                    <a:lnB>
                      <a:noFill/>
                    </a:lnB>
                    <a:lnTlToBr w="12700" cmpd="sng">
                      <a:noFill/>
                      <a:prstDash val="solid"/>
                    </a:lnTlToBr>
                    <a:lnBlToTr w="12700" cmpd="sng">
                      <a:noFill/>
                      <a:prstDash val="solid"/>
                    </a:lnBlToTr>
                    <a:solidFill>
                      <a:schemeClr val="accent1">
                        <a:lumMod val="75000"/>
                      </a:schemeClr>
                    </a:solidFill>
                  </a:tcPr>
                </a:tc>
                <a:tc>
                  <a:txBody>
                    <a:bodyPr/>
                    <a:lstStyle/>
                    <a:p>
                      <a:pPr algn="r" fontAlgn="b">
                        <a:lnSpc>
                          <a:spcPct val="80000"/>
                        </a:lnSpc>
                      </a:pPr>
                      <a:r>
                        <a:rPr lang="en-GB" sz="1400" b="1" i="0" u="none" strike="noStrike" dirty="0">
                          <a:solidFill>
                            <a:srgbClr val="FFFFFF"/>
                          </a:solidFill>
                          <a:effectLst/>
                          <a:latin typeface="Calibri" panose="020F0502020204030204" pitchFamily="34" charset="0"/>
                        </a:rPr>
                        <a:t>€13.5</a:t>
                      </a:r>
                    </a:p>
                  </a:txBody>
                  <a:tcPr marL="0" marR="72000" marT="0" marB="0" anchor="ctr">
                    <a:lnL>
                      <a:noFill/>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3521347145"/>
                  </a:ext>
                </a:extLst>
              </a:tr>
              <a:tr h="342206">
                <a:tc>
                  <a:txBody>
                    <a:bodyPr/>
                    <a:lstStyle/>
                    <a:p>
                      <a:pPr algn="l" fontAlgn="b">
                        <a:lnSpc>
                          <a:spcPct val="80000"/>
                        </a:lnSpc>
                      </a:pPr>
                      <a:r>
                        <a:rPr lang="en-GB" sz="1400" b="1" i="0" u="none" strike="noStrike" dirty="0">
                          <a:solidFill>
                            <a:srgbClr val="FFFFFF"/>
                          </a:solidFill>
                          <a:effectLst/>
                          <a:latin typeface="Calibri" panose="020F0502020204030204" pitchFamily="34" charset="0"/>
                        </a:rPr>
                        <a:t>- Production </a:t>
                      </a:r>
                      <a:r>
                        <a:rPr lang="sv-SE" sz="1400" b="0" i="0" u="none" strike="noStrike" dirty="0">
                          <a:solidFill>
                            <a:srgbClr val="FFFFFF"/>
                          </a:solidFill>
                          <a:effectLst/>
                          <a:latin typeface="Calibri" panose="020F0502020204030204" pitchFamily="34" charset="0"/>
                        </a:rPr>
                        <a:t> </a:t>
                      </a:r>
                      <a:r>
                        <a:rPr lang="en-GB" sz="1400" b="0" i="0" u="none" strike="noStrike" dirty="0">
                          <a:solidFill>
                            <a:srgbClr val="FFFFFF"/>
                          </a:solidFill>
                          <a:effectLst/>
                          <a:latin typeface="Calibri" panose="020F0502020204030204" pitchFamily="34" charset="0"/>
                        </a:rPr>
                        <a:t>       Electricity, Labour, O&amp;M</a:t>
                      </a:r>
                    </a:p>
                  </a:txBody>
                  <a:tcPr marL="108000" marR="0" marT="0" marB="0" anchor="ctr">
                    <a:lnL w="12700" cap="flat" cmpd="sng" algn="ctr">
                      <a:solidFill>
                        <a:scrgbClr r="0" g="0" b="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accent1">
                        <a:lumMod val="75000"/>
                      </a:schemeClr>
                    </a:solidFill>
                  </a:tcPr>
                </a:tc>
                <a:tc>
                  <a:txBody>
                    <a:bodyPr/>
                    <a:lstStyle/>
                    <a:p>
                      <a:pPr algn="r" fontAlgn="b">
                        <a:lnSpc>
                          <a:spcPct val="80000"/>
                        </a:lnSpc>
                      </a:pPr>
                      <a:r>
                        <a:rPr lang="en-GB" sz="1400" b="1" i="0" u="none" strike="noStrike" dirty="0">
                          <a:solidFill>
                            <a:srgbClr val="FFFFFF"/>
                          </a:solidFill>
                          <a:effectLst/>
                          <a:latin typeface="Calibri" panose="020F0502020204030204" pitchFamily="34" charset="0"/>
                        </a:rPr>
                        <a:t>MAD 122</a:t>
                      </a:r>
                    </a:p>
                  </a:txBody>
                  <a:tcPr marL="0" marR="72000" marT="0" marB="0" anchor="ctr">
                    <a:lnL>
                      <a:noFill/>
                    </a:lnL>
                    <a:lnR>
                      <a:noFill/>
                    </a:lnR>
                    <a:lnT>
                      <a:noFill/>
                    </a:lnT>
                    <a:lnB>
                      <a:noFill/>
                    </a:lnB>
                    <a:lnTlToBr w="12700" cmpd="sng">
                      <a:noFill/>
                      <a:prstDash val="solid"/>
                    </a:lnTlToBr>
                    <a:lnBlToTr w="12700" cmpd="sng">
                      <a:noFill/>
                      <a:prstDash val="solid"/>
                    </a:lnBlToTr>
                    <a:solidFill>
                      <a:schemeClr val="accent1">
                        <a:lumMod val="75000"/>
                      </a:schemeClr>
                    </a:solidFill>
                  </a:tcPr>
                </a:tc>
                <a:tc>
                  <a:txBody>
                    <a:bodyPr/>
                    <a:lstStyle/>
                    <a:p>
                      <a:pPr algn="r" fontAlgn="b">
                        <a:lnSpc>
                          <a:spcPct val="80000"/>
                        </a:lnSpc>
                      </a:pPr>
                      <a:r>
                        <a:rPr lang="en-GB" sz="1400" b="1" i="0" u="none" strike="noStrike" dirty="0">
                          <a:solidFill>
                            <a:srgbClr val="FFFFFF"/>
                          </a:solidFill>
                          <a:effectLst/>
                          <a:latin typeface="Calibri" panose="020F0502020204030204" pitchFamily="34" charset="0"/>
                        </a:rPr>
                        <a:t>€11</a:t>
                      </a:r>
                    </a:p>
                  </a:txBody>
                  <a:tcPr marL="0" marR="72000" marT="0" marB="0" anchor="ctr">
                    <a:lnL>
                      <a:noFill/>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7"/>
                  </a:ext>
                </a:extLst>
              </a:tr>
              <a:tr h="342206">
                <a:tc>
                  <a:txBody>
                    <a:bodyPr/>
                    <a:lstStyle/>
                    <a:p>
                      <a:pPr algn="l" fontAlgn="b">
                        <a:lnSpc>
                          <a:spcPct val="80000"/>
                        </a:lnSpc>
                      </a:pPr>
                      <a:r>
                        <a:rPr lang="en-GB" sz="1400" b="1" i="0" u="none" strike="noStrike" dirty="0">
                          <a:solidFill>
                            <a:srgbClr val="FFFFFF"/>
                          </a:solidFill>
                          <a:effectLst/>
                          <a:latin typeface="Calibri" panose="020F0502020204030204" pitchFamily="34" charset="0"/>
                        </a:rPr>
                        <a:t>- Other</a:t>
                      </a:r>
                      <a:r>
                        <a:rPr lang="en-GB" sz="1400" b="0" i="0" u="none" strike="noStrike" dirty="0">
                          <a:solidFill>
                            <a:srgbClr val="FFFFFF"/>
                          </a:solidFill>
                          <a:effectLst/>
                          <a:latin typeface="Calibri" panose="020F0502020204030204" pitchFamily="34" charset="0"/>
                        </a:rPr>
                        <a:t>                   </a:t>
                      </a:r>
                      <a:r>
                        <a:rPr lang="en-GB" sz="1400" b="0" i="0" u="none" strike="noStrike" baseline="0" dirty="0">
                          <a:solidFill>
                            <a:srgbClr val="FFFFFF"/>
                          </a:solidFill>
                          <a:effectLst/>
                          <a:latin typeface="Calibri" panose="020F0502020204030204" pitchFamily="34" charset="0"/>
                        </a:rPr>
                        <a:t>S</a:t>
                      </a:r>
                      <a:r>
                        <a:rPr lang="en-GB" sz="1400" b="0" i="0" u="none" strike="noStrike" dirty="0">
                          <a:solidFill>
                            <a:srgbClr val="FFFFFF"/>
                          </a:solidFill>
                          <a:effectLst/>
                          <a:latin typeface="Calibri" panose="020F0502020204030204" pitchFamily="34" charset="0"/>
                        </a:rPr>
                        <a:t>ales, Marketing, Administration</a:t>
                      </a:r>
                    </a:p>
                  </a:txBody>
                  <a:tcPr marL="108000" marR="0" marT="0" marB="0" anchor="ctr">
                    <a:lnL w="12700" cap="flat" cmpd="sng" algn="ctr">
                      <a:solidFill>
                        <a:scrgbClr r="0" g="0" b="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accent1">
                        <a:lumMod val="75000"/>
                      </a:schemeClr>
                    </a:solidFill>
                  </a:tcPr>
                </a:tc>
                <a:tc>
                  <a:txBody>
                    <a:bodyPr/>
                    <a:lstStyle/>
                    <a:p>
                      <a:pPr algn="r" fontAlgn="b">
                        <a:lnSpc>
                          <a:spcPct val="80000"/>
                        </a:lnSpc>
                      </a:pPr>
                      <a:r>
                        <a:rPr lang="en-GB" sz="1400" b="1" i="0" u="none" strike="noStrike" dirty="0">
                          <a:solidFill>
                            <a:srgbClr val="FFFFFF"/>
                          </a:solidFill>
                          <a:effectLst/>
                          <a:latin typeface="Calibri" panose="020F0502020204030204" pitchFamily="34" charset="0"/>
                        </a:rPr>
                        <a:t>MAD 42</a:t>
                      </a:r>
                    </a:p>
                  </a:txBody>
                  <a:tcPr marL="0" marR="72000" marT="0" marB="0" anchor="ctr">
                    <a:lnL>
                      <a:noFill/>
                    </a:lnL>
                    <a:lnR>
                      <a:noFill/>
                    </a:lnR>
                    <a:lnT>
                      <a:noFill/>
                    </a:lnT>
                    <a:lnB>
                      <a:noFill/>
                    </a:lnB>
                    <a:lnTlToBr w="12700" cmpd="sng">
                      <a:noFill/>
                      <a:prstDash val="solid"/>
                    </a:lnTlToBr>
                    <a:lnBlToTr w="12700" cmpd="sng">
                      <a:noFill/>
                      <a:prstDash val="solid"/>
                    </a:lnBlToTr>
                    <a:solidFill>
                      <a:schemeClr val="accent1">
                        <a:lumMod val="75000"/>
                      </a:schemeClr>
                    </a:solidFill>
                  </a:tcPr>
                </a:tc>
                <a:tc>
                  <a:txBody>
                    <a:bodyPr/>
                    <a:lstStyle/>
                    <a:p>
                      <a:pPr algn="r" fontAlgn="b">
                        <a:lnSpc>
                          <a:spcPct val="80000"/>
                        </a:lnSpc>
                      </a:pPr>
                      <a:r>
                        <a:rPr lang="en-GB" sz="1400" b="1" i="0" u="none" strike="noStrike" dirty="0">
                          <a:solidFill>
                            <a:srgbClr val="FFFFFF"/>
                          </a:solidFill>
                          <a:effectLst/>
                          <a:latin typeface="Calibri" panose="020F0502020204030204" pitchFamily="34" charset="0"/>
                        </a:rPr>
                        <a:t>€4</a:t>
                      </a:r>
                    </a:p>
                  </a:txBody>
                  <a:tcPr marL="0" marR="72000" marT="0" marB="0" anchor="ctr">
                    <a:lnL>
                      <a:noFill/>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418166782"/>
                  </a:ext>
                </a:extLst>
              </a:tr>
              <a:tr h="400260">
                <a:tc>
                  <a:txBody>
                    <a:bodyPr/>
                    <a:lstStyle/>
                    <a:p>
                      <a:pPr algn="l" fontAlgn="b">
                        <a:lnSpc>
                          <a:spcPct val="110000"/>
                        </a:lnSpc>
                      </a:pPr>
                      <a:r>
                        <a:rPr lang="en-GB" sz="1400" b="1" i="0" u="none" strike="noStrike" dirty="0">
                          <a:solidFill>
                            <a:srgbClr val="FFFFFF"/>
                          </a:solidFill>
                          <a:effectLst/>
                          <a:latin typeface="Calibri" panose="020F0502020204030204" pitchFamily="34" charset="0"/>
                        </a:rPr>
                        <a:t>EBITDA margin per ton</a:t>
                      </a:r>
                    </a:p>
                  </a:txBody>
                  <a:tcPr marL="108000" marR="0" marT="0" marB="0" anchor="ctr">
                    <a:lnL w="12700" cap="flat" cmpd="sng" algn="ctr">
                      <a:solidFill>
                        <a:scrgbClr r="0" g="0" b="0"/>
                      </a:solidFill>
                      <a:prstDash val="solid"/>
                      <a:round/>
                      <a:headEnd type="none" w="med" len="med"/>
                      <a:tailEnd type="none" w="med" len="med"/>
                    </a:lnL>
                    <a:lnR>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77F24"/>
                    </a:solidFill>
                  </a:tcPr>
                </a:tc>
                <a:tc>
                  <a:txBody>
                    <a:bodyPr/>
                    <a:lstStyle/>
                    <a:p>
                      <a:pPr algn="r" fontAlgn="b">
                        <a:lnSpc>
                          <a:spcPct val="110000"/>
                        </a:lnSpc>
                      </a:pPr>
                      <a:r>
                        <a:rPr lang="en-GB" sz="1400" b="1" i="0" u="none" strike="noStrike" dirty="0">
                          <a:solidFill>
                            <a:srgbClr val="FFFFFF"/>
                          </a:solidFill>
                          <a:effectLst/>
                          <a:latin typeface="Calibri" panose="020F0502020204030204" pitchFamily="34" charset="0"/>
                        </a:rPr>
                        <a:t>MAD 321</a:t>
                      </a:r>
                    </a:p>
                  </a:txBody>
                  <a:tcPr marL="0" marR="72000" marT="0" marB="0" anchor="ctr">
                    <a:lnL>
                      <a:noFill/>
                    </a:lnL>
                    <a:lnR>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77F24"/>
                    </a:solidFill>
                  </a:tcPr>
                </a:tc>
                <a:tc>
                  <a:txBody>
                    <a:bodyPr/>
                    <a:lstStyle/>
                    <a:p>
                      <a:pPr algn="r" fontAlgn="b">
                        <a:lnSpc>
                          <a:spcPct val="110000"/>
                        </a:lnSpc>
                      </a:pPr>
                      <a:r>
                        <a:rPr lang="en-GB" sz="1400" b="1" i="0" u="none" strike="noStrike" dirty="0">
                          <a:solidFill>
                            <a:srgbClr val="FFFFFF"/>
                          </a:solidFill>
                          <a:effectLst/>
                          <a:latin typeface="Calibri" panose="020F0502020204030204" pitchFamily="34" charset="0"/>
                        </a:rPr>
                        <a:t>€29</a:t>
                      </a:r>
                    </a:p>
                  </a:txBody>
                  <a:tcPr marL="0" marR="72000" marT="0" marB="0" anchor="ctr">
                    <a:lnL>
                      <a:noFill/>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77F24"/>
                    </a:solidFill>
                  </a:tcPr>
                </a:tc>
                <a:extLst>
                  <a:ext uri="{0D108BD9-81ED-4DB2-BD59-A6C34878D82A}">
                    <a16:rowId xmlns:a16="http://schemas.microsoft.com/office/drawing/2014/main" val="10010"/>
                  </a:ext>
                </a:extLst>
              </a:tr>
              <a:tr h="400260">
                <a:tc>
                  <a:txBody>
                    <a:bodyPr/>
                    <a:lstStyle/>
                    <a:p>
                      <a:pPr algn="l" fontAlgn="b">
                        <a:lnSpc>
                          <a:spcPct val="110000"/>
                        </a:lnSpc>
                      </a:pPr>
                      <a:r>
                        <a:rPr lang="en-GB" sz="1400" b="1" i="1" u="none" strike="noStrike" dirty="0">
                          <a:solidFill>
                            <a:srgbClr val="FFFFFF"/>
                          </a:solidFill>
                          <a:effectLst/>
                          <a:latin typeface="Calibri" panose="020F0502020204030204" pitchFamily="34" charset="0"/>
                        </a:rPr>
                        <a:t>EBITDA Margin %</a:t>
                      </a:r>
                    </a:p>
                  </a:txBody>
                  <a:tcPr marL="108000" marR="0" marT="0" marB="0" anchor="ctr">
                    <a:lnL w="12700" cap="flat" cmpd="sng" algn="ctr">
                      <a:solidFill>
                        <a:scrgbClr r="0" g="0" b="0"/>
                      </a:solidFill>
                      <a:prstDash val="solid"/>
                      <a:round/>
                      <a:headEnd type="none" w="med" len="med"/>
                      <a:tailEnd type="none" w="med" len="med"/>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77F24"/>
                    </a:solidFill>
                  </a:tcPr>
                </a:tc>
                <a:tc>
                  <a:txBody>
                    <a:bodyPr/>
                    <a:lstStyle/>
                    <a:p>
                      <a:pPr algn="r" fontAlgn="b">
                        <a:lnSpc>
                          <a:spcPct val="110000"/>
                        </a:lnSpc>
                      </a:pPr>
                      <a:r>
                        <a:rPr lang="en-GB" sz="1400" b="1" i="1" u="none" strike="noStrike" dirty="0">
                          <a:solidFill>
                            <a:srgbClr val="FFFFFF"/>
                          </a:solidFill>
                          <a:effectLst/>
                          <a:latin typeface="Calibri" panose="020F0502020204030204" pitchFamily="34" charset="0"/>
                        </a:rPr>
                        <a:t>26%</a:t>
                      </a:r>
                    </a:p>
                  </a:txBody>
                  <a:tcPr marL="0" marR="72000" marT="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77F24"/>
                    </a:solidFill>
                  </a:tcPr>
                </a:tc>
                <a:tc>
                  <a:txBody>
                    <a:bodyPr/>
                    <a:lstStyle/>
                    <a:p>
                      <a:pPr algn="r" fontAlgn="b">
                        <a:lnSpc>
                          <a:spcPct val="110000"/>
                        </a:lnSpc>
                      </a:pPr>
                      <a:r>
                        <a:rPr lang="en-GB" sz="1400" b="1" i="1" u="none" strike="noStrike" dirty="0">
                          <a:solidFill>
                            <a:srgbClr val="FFFFFF"/>
                          </a:solidFill>
                          <a:effectLst/>
                          <a:latin typeface="Calibri" panose="020F0502020204030204" pitchFamily="34" charset="0"/>
                        </a:rPr>
                        <a:t>26%</a:t>
                      </a:r>
                    </a:p>
                  </a:txBody>
                  <a:tcPr marL="0" marR="72000" marT="0" marB="0" anchor="ctr">
                    <a:lnL>
                      <a:noFill/>
                    </a:lnL>
                    <a:lnR w="12700" cap="flat" cmpd="sng" algn="ctr">
                      <a:solidFill>
                        <a:scrgbClr r="0" g="0" b="0"/>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77F24"/>
                    </a:solidFill>
                  </a:tcPr>
                </a:tc>
                <a:extLst>
                  <a:ext uri="{0D108BD9-81ED-4DB2-BD59-A6C34878D82A}">
                    <a16:rowId xmlns:a16="http://schemas.microsoft.com/office/drawing/2014/main" val="10011"/>
                  </a:ext>
                </a:extLst>
              </a:tr>
            </a:tbl>
          </a:graphicData>
        </a:graphic>
      </p:graphicFrame>
      <p:graphicFrame>
        <p:nvGraphicFramePr>
          <p:cNvPr id="15" name="Table 14">
            <a:extLst>
              <a:ext uri="{FF2B5EF4-FFF2-40B4-BE49-F238E27FC236}">
                <a16:creationId xmlns:a16="http://schemas.microsoft.com/office/drawing/2014/main" id="{CC1319F9-AD3A-4072-819F-0D3A5BAF0656}"/>
              </a:ext>
            </a:extLst>
          </p:cNvPr>
          <p:cNvGraphicFramePr>
            <a:graphicFrameLocks noGrp="1"/>
          </p:cNvGraphicFramePr>
          <p:nvPr>
            <p:extLst>
              <p:ext uri="{D42A27DB-BD31-4B8C-83A1-F6EECF244321}">
                <p14:modId xmlns:p14="http://schemas.microsoft.com/office/powerpoint/2010/main" val="3931735489"/>
              </p:ext>
            </p:extLst>
          </p:nvPr>
        </p:nvGraphicFramePr>
        <p:xfrm>
          <a:off x="393699" y="5226050"/>
          <a:ext cx="7467600" cy="1357947"/>
        </p:xfrm>
        <a:graphic>
          <a:graphicData uri="http://schemas.openxmlformats.org/drawingml/2006/table">
            <a:tbl>
              <a:tblPr/>
              <a:tblGrid>
                <a:gridCol w="5123121">
                  <a:extLst>
                    <a:ext uri="{9D8B030D-6E8A-4147-A177-3AD203B41FA5}">
                      <a16:colId xmlns:a16="http://schemas.microsoft.com/office/drawing/2014/main" val="2954393271"/>
                    </a:ext>
                  </a:extLst>
                </a:gridCol>
                <a:gridCol w="1266681">
                  <a:extLst>
                    <a:ext uri="{9D8B030D-6E8A-4147-A177-3AD203B41FA5}">
                      <a16:colId xmlns:a16="http://schemas.microsoft.com/office/drawing/2014/main" val="3073013957"/>
                    </a:ext>
                  </a:extLst>
                </a:gridCol>
                <a:gridCol w="1077798">
                  <a:extLst>
                    <a:ext uri="{9D8B030D-6E8A-4147-A177-3AD203B41FA5}">
                      <a16:colId xmlns:a16="http://schemas.microsoft.com/office/drawing/2014/main" val="1994826537"/>
                    </a:ext>
                  </a:extLst>
                </a:gridCol>
              </a:tblGrid>
              <a:tr h="376671">
                <a:tc>
                  <a:txBody>
                    <a:bodyPr/>
                    <a:lstStyle/>
                    <a:p>
                      <a:pPr algn="l" fontAlgn="b">
                        <a:lnSpc>
                          <a:spcPct val="140000"/>
                        </a:lnSpc>
                      </a:pPr>
                      <a:r>
                        <a:rPr lang="en-GB" sz="1400" b="1" i="0" u="none" strike="noStrike" dirty="0">
                          <a:solidFill>
                            <a:srgbClr val="FFFFFF"/>
                          </a:solidFill>
                          <a:effectLst/>
                          <a:latin typeface="Calibri" panose="020F0502020204030204" pitchFamily="34" charset="0"/>
                        </a:rPr>
                        <a:t>   Cemos CCG Cement Plant Production Capacity</a:t>
                      </a:r>
                    </a:p>
                  </a:txBody>
                  <a:tcPr marL="0" marR="0" marT="0" marB="0" anchor="ctr">
                    <a:lnL w="12700" cap="flat" cmpd="sng" algn="ctr">
                      <a:solidFill>
                        <a:srgbClr val="000090"/>
                      </a:solidFill>
                      <a:prstDash val="solid"/>
                      <a:round/>
                      <a:headEnd type="none" w="med" len="med"/>
                      <a:tailEnd type="none" w="med" len="med"/>
                    </a:lnL>
                    <a:lnR>
                      <a:noFill/>
                    </a:lnR>
                    <a:lnT w="12700" cap="flat" cmpd="sng" algn="ctr">
                      <a:solidFill>
                        <a:srgbClr val="000090"/>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77F24"/>
                    </a:solidFill>
                  </a:tcPr>
                </a:tc>
                <a:tc>
                  <a:txBody>
                    <a:bodyPr/>
                    <a:lstStyle/>
                    <a:p>
                      <a:pPr algn="ctr" fontAlgn="b"/>
                      <a:r>
                        <a:rPr lang="en-GB" sz="1400" b="1" i="0" u="none" strike="noStrike" dirty="0">
                          <a:solidFill>
                            <a:srgbClr val="FFFFFF"/>
                          </a:solidFill>
                          <a:effectLst/>
                          <a:latin typeface="Calibri" panose="020F0502020204030204" pitchFamily="34" charset="0"/>
                        </a:rPr>
                        <a:t>                </a:t>
                      </a:r>
                    </a:p>
                  </a:txBody>
                  <a:tcPr marL="0" marR="0" marT="0" marB="0" anchor="ctr">
                    <a:lnL>
                      <a:noFill/>
                    </a:lnL>
                    <a:lnR>
                      <a:noFill/>
                    </a:lnR>
                    <a:lnT w="12700" cap="flat" cmpd="sng" algn="ctr">
                      <a:solidFill>
                        <a:srgbClr val="000090"/>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77F24"/>
                    </a:solidFill>
                  </a:tcPr>
                </a:tc>
                <a:tc>
                  <a:txBody>
                    <a:bodyPr/>
                    <a:lstStyle/>
                    <a:p>
                      <a:pPr algn="ctr" fontAlgn="b"/>
                      <a:r>
                        <a:rPr lang="en-GB" sz="1400" b="1" i="0" u="none" strike="noStrike" dirty="0">
                          <a:solidFill>
                            <a:srgbClr val="FFFFFF"/>
                          </a:solidFill>
                          <a:effectLst/>
                          <a:latin typeface="Calibri" panose="020F0502020204030204" pitchFamily="34" charset="0"/>
                        </a:rPr>
                        <a:t>                     </a:t>
                      </a:r>
                    </a:p>
                  </a:txBody>
                  <a:tcPr marL="0" marR="0" marT="0" marB="0" anchor="ctr">
                    <a:lnL>
                      <a:noFill/>
                    </a:lnL>
                    <a:lnR w="12700" cap="flat" cmpd="sng" algn="ctr">
                      <a:solidFill>
                        <a:srgbClr val="000090"/>
                      </a:solidFill>
                      <a:prstDash val="solid"/>
                      <a:round/>
                      <a:headEnd type="none" w="med" len="med"/>
                      <a:tailEnd type="none" w="med" len="med"/>
                    </a:lnR>
                    <a:lnT w="12700" cap="flat" cmpd="sng" algn="ctr">
                      <a:solidFill>
                        <a:srgbClr val="000090"/>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77F24"/>
                    </a:solidFill>
                  </a:tcPr>
                </a:tc>
                <a:extLst>
                  <a:ext uri="{0D108BD9-81ED-4DB2-BD59-A6C34878D82A}">
                    <a16:rowId xmlns:a16="http://schemas.microsoft.com/office/drawing/2014/main" val="1926088121"/>
                  </a:ext>
                </a:extLst>
              </a:tr>
              <a:tr h="328380">
                <a:tc>
                  <a:txBody>
                    <a:bodyPr/>
                    <a:lstStyle/>
                    <a:p>
                      <a:pPr algn="l" fontAlgn="b"/>
                      <a:r>
                        <a:rPr lang="en-GB" sz="1400" b="1" i="0" u="none" strike="noStrike" dirty="0">
                          <a:solidFill>
                            <a:srgbClr val="FFFFFF"/>
                          </a:solidFill>
                          <a:effectLst/>
                          <a:latin typeface="Calibri" panose="020F0502020204030204" pitchFamily="34" charset="0"/>
                        </a:rPr>
                        <a:t>Cement Production per Hour </a:t>
                      </a:r>
                    </a:p>
                  </a:txBody>
                  <a:tcPr marL="108000" marR="0" marT="0" marB="0" anchor="ctr">
                    <a:lnL w="12700" cap="flat" cmpd="sng" algn="ctr">
                      <a:solidFill>
                        <a:srgbClr val="00009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en-GB" sz="1400" b="1" i="0" u="none" strike="noStrike" dirty="0">
                          <a:solidFill>
                            <a:srgbClr val="FFFFFF"/>
                          </a:solidFill>
                          <a:effectLst/>
                          <a:latin typeface="Calibri" panose="020F0502020204030204" pitchFamily="34" charset="0"/>
                        </a:rPr>
                        <a:t>45 tons / hr </a:t>
                      </a:r>
                    </a:p>
                  </a:txBody>
                  <a:tcPr marL="0" marR="0" marT="0" marB="0" anchor="ctr">
                    <a:lnL>
                      <a:noFill/>
                    </a:lnL>
                    <a:lnR>
                      <a:noFill/>
                    </a:lnR>
                    <a:lnT>
                      <a:noFill/>
                    </a:lnT>
                    <a:lnB>
                      <a:noFill/>
                    </a:lnB>
                    <a:lnTlToBr w="12700" cmpd="sng">
                      <a:noFill/>
                      <a:prstDash val="solid"/>
                    </a:lnTlToBr>
                    <a:lnBlToTr w="12700" cmpd="sng">
                      <a:noFill/>
                      <a:prstDash val="solid"/>
                    </a:lnBlToTr>
                    <a:solidFill>
                      <a:schemeClr val="accent1">
                        <a:lumMod val="75000"/>
                      </a:schemeClr>
                    </a:solidFill>
                  </a:tcPr>
                </a:tc>
                <a:tc>
                  <a:txBody>
                    <a:bodyPr/>
                    <a:lstStyle/>
                    <a:p>
                      <a:pPr algn="r" fontAlgn="b"/>
                      <a:endParaRPr lang="en-GB" sz="1400" b="1" i="0" u="none" strike="noStrike" dirty="0">
                        <a:solidFill>
                          <a:srgbClr val="FFFFFF"/>
                        </a:solidFill>
                        <a:effectLst/>
                        <a:latin typeface="Calibri" panose="020F0502020204030204" pitchFamily="34" charset="0"/>
                      </a:endParaRPr>
                    </a:p>
                  </a:txBody>
                  <a:tcPr marL="0" marR="108000" marT="0" marB="0" anchor="ctr">
                    <a:lnL>
                      <a:noFill/>
                    </a:lnL>
                    <a:lnR w="12700" cap="flat" cmpd="sng" algn="ctr">
                      <a:solidFill>
                        <a:srgbClr val="000090"/>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595372551"/>
                  </a:ext>
                </a:extLst>
              </a:tr>
              <a:tr h="328380">
                <a:tc>
                  <a:txBody>
                    <a:bodyPr/>
                    <a:lstStyle/>
                    <a:p>
                      <a:pPr algn="l" fontAlgn="b"/>
                      <a:r>
                        <a:rPr lang="en-GB" sz="1400" b="1" i="0" u="none" strike="noStrike" dirty="0">
                          <a:solidFill>
                            <a:srgbClr val="FFFFFF"/>
                          </a:solidFill>
                          <a:effectLst/>
                          <a:latin typeface="Calibri" panose="020F0502020204030204" pitchFamily="34" charset="0"/>
                        </a:rPr>
                        <a:t>Max. Production Hours per Year</a:t>
                      </a:r>
                    </a:p>
                  </a:txBody>
                  <a:tcPr marL="108000" marR="0" marT="0" marB="0" anchor="ctr">
                    <a:lnL w="12700" cap="flat" cmpd="sng" algn="ctr">
                      <a:solidFill>
                        <a:srgbClr val="00009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en-GB" sz="1400" b="1" i="0" u="none" strike="noStrike" dirty="0">
                          <a:solidFill>
                            <a:srgbClr val="FFFFFF"/>
                          </a:solidFill>
                          <a:effectLst/>
                          <a:latin typeface="Calibri" panose="020F0502020204030204" pitchFamily="34" charset="0"/>
                        </a:rPr>
                        <a:t>6,200 hrs </a:t>
                      </a:r>
                    </a:p>
                  </a:txBody>
                  <a:tcPr marL="0" marR="0" marT="0" marB="0" anchor="ctr">
                    <a:lnL>
                      <a:noFill/>
                    </a:lnL>
                    <a:lnR>
                      <a:noFill/>
                    </a:lnR>
                    <a:lnT>
                      <a:noFill/>
                    </a:lnT>
                    <a:lnB>
                      <a:noFill/>
                    </a:lnB>
                    <a:lnTlToBr w="12700" cmpd="sng">
                      <a:noFill/>
                      <a:prstDash val="solid"/>
                    </a:lnTlToBr>
                    <a:lnBlToTr w="12700" cmpd="sng">
                      <a:noFill/>
                      <a:prstDash val="solid"/>
                    </a:lnBlToTr>
                    <a:solidFill>
                      <a:schemeClr val="accent1">
                        <a:lumMod val="75000"/>
                      </a:schemeClr>
                    </a:solidFill>
                  </a:tcPr>
                </a:tc>
                <a:tc>
                  <a:txBody>
                    <a:bodyPr/>
                    <a:lstStyle/>
                    <a:p>
                      <a:pPr algn="r" fontAlgn="b"/>
                      <a:endParaRPr lang="en-GB" sz="1400" b="1" i="0" u="none" strike="noStrike" dirty="0">
                        <a:solidFill>
                          <a:srgbClr val="FFFFFF"/>
                        </a:solidFill>
                        <a:effectLst/>
                        <a:latin typeface="Calibri" panose="020F0502020204030204" pitchFamily="34" charset="0"/>
                      </a:endParaRPr>
                    </a:p>
                  </a:txBody>
                  <a:tcPr marL="0" marR="108000" marT="0" marB="0" anchor="ctr">
                    <a:lnL>
                      <a:noFill/>
                    </a:lnL>
                    <a:lnR w="12700" cap="flat" cmpd="sng" algn="ctr">
                      <a:solidFill>
                        <a:srgbClr val="000090"/>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3"/>
                  </a:ext>
                </a:extLst>
              </a:tr>
              <a:tr h="324516">
                <a:tc>
                  <a:txBody>
                    <a:bodyPr/>
                    <a:lstStyle/>
                    <a:p>
                      <a:pPr algn="l" fontAlgn="b"/>
                      <a:r>
                        <a:rPr lang="en-GB" sz="1400" b="1" i="0" u="none" strike="noStrike" dirty="0">
                          <a:solidFill>
                            <a:srgbClr val="FFFFFF"/>
                          </a:solidFill>
                          <a:effectLst/>
                          <a:latin typeface="Calibri" panose="020F0502020204030204" pitchFamily="34" charset="0"/>
                        </a:rPr>
                        <a:t>Max. Cement Production per CCG Plant</a:t>
                      </a:r>
                    </a:p>
                  </a:txBody>
                  <a:tcPr marL="108000" marR="0" marT="0" marB="0" anchor="ctr">
                    <a:lnL w="12700" cap="flat" cmpd="sng" algn="ctr">
                      <a:solidFill>
                        <a:srgbClr val="000090"/>
                      </a:solidFill>
                      <a:prstDash val="solid"/>
                      <a:round/>
                      <a:headEnd type="none" w="med" len="med"/>
                      <a:tailEnd type="none" w="med" len="med"/>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en-GB" sz="1400" b="1" i="0" u="none" strike="noStrike" dirty="0">
                          <a:solidFill>
                            <a:srgbClr val="FFFFFF"/>
                          </a:solidFill>
                          <a:effectLst/>
                          <a:latin typeface="Calibri" panose="020F0502020204030204" pitchFamily="34" charset="0"/>
                        </a:rPr>
                        <a:t>    279.000 tons</a:t>
                      </a:r>
                    </a:p>
                  </a:txBody>
                  <a:tcPr marL="0" marR="0" marT="0"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r" fontAlgn="b"/>
                      <a:endParaRPr lang="en-GB" sz="1400" b="0" i="0" u="none" strike="noStrike" dirty="0">
                        <a:solidFill>
                          <a:srgbClr val="FFFFFF"/>
                        </a:solidFill>
                        <a:effectLst/>
                        <a:latin typeface="Calibri" panose="020F0502020204030204" pitchFamily="34" charset="0"/>
                      </a:endParaRPr>
                    </a:p>
                  </a:txBody>
                  <a:tcPr marL="0" marR="108000" marT="0" marB="0" anchor="ctr">
                    <a:lnL>
                      <a:noFill/>
                    </a:lnL>
                    <a:lnR w="12700" cap="flat" cmpd="sng" algn="ctr">
                      <a:solidFill>
                        <a:srgbClr val="000090"/>
                      </a:solid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4"/>
                  </a:ext>
                </a:extLst>
              </a:tr>
            </a:tbl>
          </a:graphicData>
        </a:graphic>
      </p:graphicFrame>
      <p:grpSp>
        <p:nvGrpSpPr>
          <p:cNvPr id="26" name="Group 25">
            <a:extLst>
              <a:ext uri="{FF2B5EF4-FFF2-40B4-BE49-F238E27FC236}">
                <a16:creationId xmlns:a16="http://schemas.microsoft.com/office/drawing/2014/main" id="{A20E8009-580F-0243-9FCE-C340AA4E889E}"/>
              </a:ext>
            </a:extLst>
          </p:cNvPr>
          <p:cNvGrpSpPr/>
          <p:nvPr/>
        </p:nvGrpSpPr>
        <p:grpSpPr>
          <a:xfrm>
            <a:off x="0" y="6775200"/>
            <a:ext cx="10693400" cy="785926"/>
            <a:chOff x="0" y="6856824"/>
            <a:chExt cx="10693400" cy="785926"/>
          </a:xfrm>
        </p:grpSpPr>
        <p:pic>
          <p:nvPicPr>
            <p:cNvPr id="27" name="Picture 26" descr="cid:A2DD92C4-31E2-4BA3-A926-80BD0E8FDD82@lan">
              <a:extLst>
                <a:ext uri="{FF2B5EF4-FFF2-40B4-BE49-F238E27FC236}">
                  <a16:creationId xmlns:a16="http://schemas.microsoft.com/office/drawing/2014/main" id="{D9925652-E6AD-8A4A-ABF8-5DBBD81BEEEE}"/>
                </a:ext>
              </a:extLst>
            </p:cNvPr>
            <p:cNvPicPr/>
            <p:nvPr/>
          </p:nvPicPr>
          <p:blipFill>
            <a:blip r:embed="rId2" r:link="rId3" cstate="email">
              <a:extLst>
                <a:ext uri="{28A0092B-C50C-407E-A947-70E740481C1C}">
                  <a14:useLocalDpi xmlns:a14="http://schemas.microsoft.com/office/drawing/2010/main"/>
                </a:ext>
              </a:extLst>
            </a:blip>
            <a:srcRect/>
            <a:stretch>
              <a:fillRect/>
            </a:stretch>
          </p:blipFill>
          <p:spPr bwMode="auto">
            <a:xfrm>
              <a:off x="0" y="6856824"/>
              <a:ext cx="10693400" cy="785926"/>
            </a:xfrm>
            <a:prstGeom prst="rect">
              <a:avLst/>
            </a:prstGeom>
            <a:noFill/>
            <a:ln>
              <a:noFill/>
            </a:ln>
          </p:spPr>
        </p:pic>
        <p:pic>
          <p:nvPicPr>
            <p:cNvPr id="28" name="Picture 27">
              <a:extLst>
                <a:ext uri="{FF2B5EF4-FFF2-40B4-BE49-F238E27FC236}">
                  <a16:creationId xmlns:a16="http://schemas.microsoft.com/office/drawing/2014/main" id="{1952EBCC-7567-044B-AA25-DB82F6B7102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19682" y="7032865"/>
              <a:ext cx="1549918" cy="495648"/>
            </a:xfrm>
            <a:prstGeom prst="rect">
              <a:avLst/>
            </a:prstGeom>
          </p:spPr>
        </p:pic>
        <p:sp>
          <p:nvSpPr>
            <p:cNvPr id="29" name="Rectangle 28">
              <a:extLst>
                <a:ext uri="{FF2B5EF4-FFF2-40B4-BE49-F238E27FC236}">
                  <a16:creationId xmlns:a16="http://schemas.microsoft.com/office/drawing/2014/main" id="{1BFC9DDD-8357-9A40-BF1E-047D1B3BFEC9}"/>
                </a:ext>
              </a:extLst>
            </p:cNvPr>
            <p:cNvSpPr/>
            <p:nvPr/>
          </p:nvSpPr>
          <p:spPr>
            <a:xfrm>
              <a:off x="8719682" y="7032865"/>
              <a:ext cx="1580018" cy="495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 name="Picture 9">
              <a:extLst>
                <a:ext uri="{FF2B5EF4-FFF2-40B4-BE49-F238E27FC236}">
                  <a16:creationId xmlns:a16="http://schemas.microsoft.com/office/drawing/2014/main" id="{A8CE49B6-21B0-DD4E-8E56-CBAE2E2DEB2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820000" y="7137981"/>
              <a:ext cx="1724055" cy="360000"/>
            </a:xfrm>
            <a:prstGeom prst="rect">
              <a:avLst/>
            </a:prstGeom>
          </p:spPr>
        </p:pic>
      </p:grpSp>
      <p:grpSp>
        <p:nvGrpSpPr>
          <p:cNvPr id="18" name="Group 17">
            <a:extLst>
              <a:ext uri="{FF2B5EF4-FFF2-40B4-BE49-F238E27FC236}">
                <a16:creationId xmlns:a16="http://schemas.microsoft.com/office/drawing/2014/main" id="{3DC521CE-8B34-594C-A12F-189CDA1A9F4E}"/>
              </a:ext>
            </a:extLst>
          </p:cNvPr>
          <p:cNvGrpSpPr/>
          <p:nvPr/>
        </p:nvGrpSpPr>
        <p:grpSpPr>
          <a:xfrm>
            <a:off x="393699" y="349250"/>
            <a:ext cx="9906001" cy="914400"/>
            <a:chOff x="393699" y="349250"/>
            <a:chExt cx="9906001" cy="914400"/>
          </a:xfrm>
        </p:grpSpPr>
        <p:sp>
          <p:nvSpPr>
            <p:cNvPr id="19" name="Rectangle 18">
              <a:extLst>
                <a:ext uri="{FF2B5EF4-FFF2-40B4-BE49-F238E27FC236}">
                  <a16:creationId xmlns:a16="http://schemas.microsoft.com/office/drawing/2014/main" id="{CAAB9089-B7CA-0D46-994B-655F9E56FD12}"/>
                </a:ext>
              </a:extLst>
            </p:cNvPr>
            <p:cNvSpPr/>
            <p:nvPr/>
          </p:nvSpPr>
          <p:spPr>
            <a:xfrm>
              <a:off x="393700" y="349250"/>
              <a:ext cx="9906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8E42B800-8667-004C-800B-ABBD1A5EB978}"/>
                </a:ext>
              </a:extLst>
            </p:cNvPr>
            <p:cNvGrpSpPr/>
            <p:nvPr/>
          </p:nvGrpSpPr>
          <p:grpSpPr>
            <a:xfrm>
              <a:off x="393699" y="349250"/>
              <a:ext cx="9906000" cy="762000"/>
              <a:chOff x="393699" y="501650"/>
              <a:chExt cx="9906000" cy="762000"/>
            </a:xfrm>
          </p:grpSpPr>
          <p:sp>
            <p:nvSpPr>
              <p:cNvPr id="21" name="object 3">
                <a:extLst>
                  <a:ext uri="{FF2B5EF4-FFF2-40B4-BE49-F238E27FC236}">
                    <a16:creationId xmlns:a16="http://schemas.microsoft.com/office/drawing/2014/main" id="{16F7E248-FCD0-D94C-A142-E2ECFAB3B8FB}"/>
                  </a:ext>
                </a:extLst>
              </p:cNvPr>
              <p:cNvSpPr/>
              <p:nvPr/>
            </p:nvSpPr>
            <p:spPr>
              <a:xfrm>
                <a:off x="393699" y="501650"/>
                <a:ext cx="4419600" cy="762000"/>
              </a:xfrm>
              <a:custGeom>
                <a:avLst/>
                <a:gdLst/>
                <a:ahLst/>
                <a:cxnLst/>
                <a:rect l="l" t="t" r="r" b="b"/>
                <a:pathLst>
                  <a:path w="3675379" h="701675">
                    <a:moveTo>
                      <a:pt x="0" y="0"/>
                    </a:moveTo>
                    <a:lnTo>
                      <a:pt x="3675354" y="0"/>
                    </a:lnTo>
                    <a:lnTo>
                      <a:pt x="3675354" y="701675"/>
                    </a:lnTo>
                    <a:lnTo>
                      <a:pt x="0" y="701675"/>
                    </a:lnTo>
                    <a:lnTo>
                      <a:pt x="0" y="0"/>
                    </a:lnTo>
                    <a:close/>
                  </a:path>
                </a:pathLst>
              </a:custGeom>
              <a:solidFill>
                <a:srgbClr val="002060"/>
              </a:solidFill>
            </p:spPr>
            <p:txBody>
              <a:bodyPr wrap="square" lIns="0" tIns="0" rIns="0" bIns="144000" rtlCol="0" anchor="ctr" anchorCtr="0"/>
              <a:lstStyle/>
              <a:p>
                <a:pPr marL="36000" algn="ctr">
                  <a:lnSpc>
                    <a:spcPct val="150000"/>
                  </a:lnSpc>
                  <a:spcBef>
                    <a:spcPts val="1200"/>
                  </a:spcBef>
                </a:pPr>
                <a:r>
                  <a:rPr lang="en-GB" sz="2400" spc="-55" dirty="0">
                    <a:solidFill>
                      <a:schemeClr val="bg1"/>
                    </a:solidFill>
                  </a:rPr>
                  <a:t>Tarfaya Cement Production (CCG1)</a:t>
                </a:r>
                <a:endParaRPr sz="2400" dirty="0">
                  <a:solidFill>
                    <a:schemeClr val="bg1"/>
                  </a:solidFill>
                </a:endParaRPr>
              </a:p>
            </p:txBody>
          </p:sp>
          <p:sp>
            <p:nvSpPr>
              <p:cNvPr id="22" name="object 3">
                <a:extLst>
                  <a:ext uri="{FF2B5EF4-FFF2-40B4-BE49-F238E27FC236}">
                    <a16:creationId xmlns:a16="http://schemas.microsoft.com/office/drawing/2014/main" id="{1A478D1A-BF72-6B40-921C-9DC15438C1E5}"/>
                  </a:ext>
                </a:extLst>
              </p:cNvPr>
              <p:cNvSpPr/>
              <p:nvPr/>
            </p:nvSpPr>
            <p:spPr>
              <a:xfrm>
                <a:off x="4813298" y="501650"/>
                <a:ext cx="5486401" cy="762000"/>
              </a:xfrm>
              <a:custGeom>
                <a:avLst/>
                <a:gdLst/>
                <a:ahLst/>
                <a:cxnLst/>
                <a:rect l="l" t="t" r="r" b="b"/>
                <a:pathLst>
                  <a:path w="3675379" h="701675">
                    <a:moveTo>
                      <a:pt x="0" y="0"/>
                    </a:moveTo>
                    <a:lnTo>
                      <a:pt x="3675354" y="0"/>
                    </a:lnTo>
                    <a:lnTo>
                      <a:pt x="3675354" y="701675"/>
                    </a:lnTo>
                    <a:lnTo>
                      <a:pt x="0" y="701675"/>
                    </a:lnTo>
                    <a:lnTo>
                      <a:pt x="0" y="0"/>
                    </a:lnTo>
                    <a:close/>
                  </a:path>
                </a:pathLst>
              </a:custGeom>
              <a:solidFill>
                <a:srgbClr val="477F24"/>
              </a:solidFill>
            </p:spPr>
            <p:txBody>
              <a:bodyPr wrap="square" lIns="0" tIns="0" rIns="0" bIns="144000" rtlCol="0" anchor="ctr" anchorCtr="0"/>
              <a:lstStyle/>
              <a:p>
                <a:pPr marL="36000" algn="ctr">
                  <a:lnSpc>
                    <a:spcPct val="150000"/>
                  </a:lnSpc>
                  <a:spcBef>
                    <a:spcPts val="1200"/>
                  </a:spcBef>
                </a:pPr>
                <a:r>
                  <a:rPr lang="en-GB" sz="2400" spc="-55" dirty="0">
                    <a:solidFill>
                      <a:schemeClr val="bg1"/>
                    </a:solidFill>
                  </a:rPr>
                  <a:t>Cement Sales EBITDA Margin and % (€)</a:t>
                </a:r>
                <a:endParaRPr sz="2400" dirty="0">
                  <a:solidFill>
                    <a:schemeClr val="bg1"/>
                  </a:solidFill>
                </a:endParaRPr>
              </a:p>
            </p:txBody>
          </p:sp>
        </p:grpSp>
      </p:grpSp>
      <p:grpSp>
        <p:nvGrpSpPr>
          <p:cNvPr id="7" name="Group 6">
            <a:extLst>
              <a:ext uri="{FF2B5EF4-FFF2-40B4-BE49-F238E27FC236}">
                <a16:creationId xmlns:a16="http://schemas.microsoft.com/office/drawing/2014/main" id="{9D6A216D-6C78-2C40-9EA9-EAD0639AB426}"/>
              </a:ext>
            </a:extLst>
          </p:cNvPr>
          <p:cNvGrpSpPr/>
          <p:nvPr/>
        </p:nvGrpSpPr>
        <p:grpSpPr>
          <a:xfrm>
            <a:off x="7785100" y="1313895"/>
            <a:ext cx="2800350" cy="5270101"/>
            <a:chOff x="7785100" y="1313895"/>
            <a:chExt cx="2800350" cy="5270101"/>
          </a:xfrm>
        </p:grpSpPr>
        <p:pic>
          <p:nvPicPr>
            <p:cNvPr id="1028" name="Picture 4" descr="Image result for gypsum">
              <a:extLst>
                <a:ext uri="{FF2B5EF4-FFF2-40B4-BE49-F238E27FC236}">
                  <a16:creationId xmlns:a16="http://schemas.microsoft.com/office/drawing/2014/main" id="{853ADF84-9DE6-44F4-9136-64CE57428C0E}"/>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937500" y="2254250"/>
              <a:ext cx="1492012" cy="1492012"/>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3BE26032-BEAB-459A-83D6-5B3103AEABA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919720" y="1313895"/>
              <a:ext cx="2065338" cy="1100057"/>
            </a:xfrm>
            <a:prstGeom prst="rect">
              <a:avLst/>
            </a:prstGeom>
          </p:spPr>
        </p:pic>
        <p:pic>
          <p:nvPicPr>
            <p:cNvPr id="1026" name="Picture 2" descr="Image result for limestone">
              <a:extLst>
                <a:ext uri="{FF2B5EF4-FFF2-40B4-BE49-F238E27FC236}">
                  <a16:creationId xmlns:a16="http://schemas.microsoft.com/office/drawing/2014/main" id="{3FD21F7E-0168-4F15-B72D-C97AD04CB97D}"/>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9309100" y="2025650"/>
              <a:ext cx="1276350" cy="1233805"/>
            </a:xfrm>
            <a:prstGeom prst="rect">
              <a:avLst/>
            </a:prstGeom>
            <a:noFill/>
            <a:extLst>
              <a:ext uri="{909E8E84-426E-40dd-AFC4-6F175D3DCCD1}">
                <a14:hiddenFill xmlns=""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90F035E5-736B-49FF-AF43-24097434EDCE}"/>
                </a:ext>
              </a:extLst>
            </p:cNvPr>
            <p:cNvPicPr>
              <a:picLocks noChangeAspect="1"/>
            </p:cNvPicPr>
            <p:nvPr/>
          </p:nvPicPr>
          <p:blipFill>
            <a:blip r:embed="rId9"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785100" y="4083050"/>
              <a:ext cx="1926829" cy="1243623"/>
            </a:xfrm>
            <a:prstGeom prst="rect">
              <a:avLst/>
            </a:prstGeom>
          </p:spPr>
        </p:pic>
        <p:pic>
          <p:nvPicPr>
            <p:cNvPr id="8" name="Picture 7" descr="A close up of a device&#10;&#10;Description generated with high confidence">
              <a:extLst>
                <a:ext uri="{FF2B5EF4-FFF2-40B4-BE49-F238E27FC236}">
                  <a16:creationId xmlns:a16="http://schemas.microsoft.com/office/drawing/2014/main" id="{3943297C-0811-4821-9DEE-A10797B36705}"/>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9542403" y="3435670"/>
              <a:ext cx="885309" cy="1080000"/>
            </a:xfrm>
            <a:prstGeom prst="rect">
              <a:avLst/>
            </a:prstGeom>
            <a:ln w="25400">
              <a:solidFill>
                <a:schemeClr val="bg1">
                  <a:lumMod val="75000"/>
                </a:schemeClr>
              </a:solidFill>
            </a:ln>
          </p:spPr>
        </p:pic>
        <p:pic>
          <p:nvPicPr>
            <p:cNvPr id="25" name="Image 4" descr="IMG_20170525_161700.jpg">
              <a:extLst>
                <a:ext uri="{FF2B5EF4-FFF2-40B4-BE49-F238E27FC236}">
                  <a16:creationId xmlns:a16="http://schemas.microsoft.com/office/drawing/2014/main" id="{E0E88EB9-D1E4-7640-9638-E0483DF1E897}"/>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600000" y="5467995"/>
              <a:ext cx="1471100" cy="1116001"/>
            </a:xfrm>
            <a:prstGeom prst="rect">
              <a:avLst/>
            </a:prstGeom>
          </p:spPr>
        </p:pic>
      </p:grpSp>
    </p:spTree>
    <p:extLst>
      <p:ext uri="{BB962C8B-B14F-4D97-AF65-F5344CB8AC3E}">
        <p14:creationId xmlns:p14="http://schemas.microsoft.com/office/powerpoint/2010/main" val="3672727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E5F3BE5-D165-446A-A3E8-5DA851CE4408}"/>
              </a:ext>
            </a:extLst>
          </p:cNvPr>
          <p:cNvPicPr>
            <a:picLocks noChangeAspect="1"/>
          </p:cNvPicPr>
          <p:nvPr/>
        </p:nvPicPr>
        <p:blipFill>
          <a:blip r:embed="rId2"/>
          <a:stretch>
            <a:fillRect/>
          </a:stretch>
        </p:blipFill>
        <p:spPr>
          <a:xfrm>
            <a:off x="393698" y="1339850"/>
            <a:ext cx="9906000" cy="3225860"/>
          </a:xfrm>
          <a:prstGeom prst="rect">
            <a:avLst/>
          </a:prstGeom>
        </p:spPr>
      </p:pic>
      <p:pic>
        <p:nvPicPr>
          <p:cNvPr id="10" name="Picture 9">
            <a:extLst>
              <a:ext uri="{FF2B5EF4-FFF2-40B4-BE49-F238E27FC236}">
                <a16:creationId xmlns:a16="http://schemas.microsoft.com/office/drawing/2014/main" id="{1EEB8E61-23AF-4415-BA29-0CB8F5C236A9}"/>
              </a:ext>
            </a:extLst>
          </p:cNvPr>
          <p:cNvPicPr>
            <a:picLocks noChangeAspect="1"/>
          </p:cNvPicPr>
          <p:nvPr/>
        </p:nvPicPr>
        <p:blipFill>
          <a:blip r:embed="rId3"/>
          <a:stretch>
            <a:fillRect/>
          </a:stretch>
        </p:blipFill>
        <p:spPr>
          <a:xfrm>
            <a:off x="4948918" y="4768850"/>
            <a:ext cx="5350780" cy="1893570"/>
          </a:xfrm>
          <a:prstGeom prst="rect">
            <a:avLst/>
          </a:prstGeom>
        </p:spPr>
      </p:pic>
      <p:pic>
        <p:nvPicPr>
          <p:cNvPr id="12" name="Picture 11">
            <a:extLst>
              <a:ext uri="{FF2B5EF4-FFF2-40B4-BE49-F238E27FC236}">
                <a16:creationId xmlns:a16="http://schemas.microsoft.com/office/drawing/2014/main" id="{3271C4E8-462E-4744-AD5B-CCB6D2E90966}"/>
              </a:ext>
            </a:extLst>
          </p:cNvPr>
          <p:cNvPicPr>
            <a:picLocks noChangeAspect="1"/>
          </p:cNvPicPr>
          <p:nvPr/>
        </p:nvPicPr>
        <p:blipFill>
          <a:blip r:embed="rId4"/>
          <a:stretch>
            <a:fillRect/>
          </a:stretch>
        </p:blipFill>
        <p:spPr>
          <a:xfrm>
            <a:off x="393698" y="4768850"/>
            <a:ext cx="4384015" cy="1893570"/>
          </a:xfrm>
          <a:prstGeom prst="rect">
            <a:avLst/>
          </a:prstGeom>
        </p:spPr>
      </p:pic>
      <p:grpSp>
        <p:nvGrpSpPr>
          <p:cNvPr id="15" name="Group 14">
            <a:extLst>
              <a:ext uri="{FF2B5EF4-FFF2-40B4-BE49-F238E27FC236}">
                <a16:creationId xmlns:a16="http://schemas.microsoft.com/office/drawing/2014/main" id="{FBF07536-E8CC-1847-A87C-43320FEE87F3}"/>
              </a:ext>
            </a:extLst>
          </p:cNvPr>
          <p:cNvGrpSpPr/>
          <p:nvPr/>
        </p:nvGrpSpPr>
        <p:grpSpPr>
          <a:xfrm>
            <a:off x="0" y="6775200"/>
            <a:ext cx="10693400" cy="785926"/>
            <a:chOff x="0" y="6856824"/>
            <a:chExt cx="10693400" cy="785926"/>
          </a:xfrm>
        </p:grpSpPr>
        <p:pic>
          <p:nvPicPr>
            <p:cNvPr id="16" name="Picture 15" descr="cid:A2DD92C4-31E2-4BA3-A926-80BD0E8FDD82@lan">
              <a:extLst>
                <a:ext uri="{FF2B5EF4-FFF2-40B4-BE49-F238E27FC236}">
                  <a16:creationId xmlns:a16="http://schemas.microsoft.com/office/drawing/2014/main" id="{4585093B-CF82-1644-9EE0-E63CA71B4929}"/>
                </a:ext>
              </a:extLst>
            </p:cNvPr>
            <p:cNvPicPr/>
            <p:nvPr/>
          </p:nvPicPr>
          <p:blipFill>
            <a:blip r:embed="rId5" r:link="rId6" cstate="email">
              <a:extLst>
                <a:ext uri="{28A0092B-C50C-407E-A947-70E740481C1C}">
                  <a14:useLocalDpi xmlns:a14="http://schemas.microsoft.com/office/drawing/2010/main"/>
                </a:ext>
              </a:extLst>
            </a:blip>
            <a:srcRect/>
            <a:stretch>
              <a:fillRect/>
            </a:stretch>
          </p:blipFill>
          <p:spPr bwMode="auto">
            <a:xfrm>
              <a:off x="0" y="6856824"/>
              <a:ext cx="10693400" cy="785926"/>
            </a:xfrm>
            <a:prstGeom prst="rect">
              <a:avLst/>
            </a:prstGeom>
            <a:noFill/>
            <a:ln>
              <a:noFill/>
            </a:ln>
          </p:spPr>
        </p:pic>
        <p:pic>
          <p:nvPicPr>
            <p:cNvPr id="17" name="Picture 16">
              <a:extLst>
                <a:ext uri="{FF2B5EF4-FFF2-40B4-BE49-F238E27FC236}">
                  <a16:creationId xmlns:a16="http://schemas.microsoft.com/office/drawing/2014/main" id="{7C07C93A-F123-6A47-A2E3-4763BB4926D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719682" y="7032865"/>
              <a:ext cx="1549918" cy="495648"/>
            </a:xfrm>
            <a:prstGeom prst="rect">
              <a:avLst/>
            </a:prstGeom>
          </p:spPr>
        </p:pic>
        <p:sp>
          <p:nvSpPr>
            <p:cNvPr id="18" name="Rectangle 17">
              <a:extLst>
                <a:ext uri="{FF2B5EF4-FFF2-40B4-BE49-F238E27FC236}">
                  <a16:creationId xmlns:a16="http://schemas.microsoft.com/office/drawing/2014/main" id="{237D3F7F-ED46-D94C-8937-A4DDBA91609A}"/>
                </a:ext>
              </a:extLst>
            </p:cNvPr>
            <p:cNvSpPr/>
            <p:nvPr/>
          </p:nvSpPr>
          <p:spPr>
            <a:xfrm>
              <a:off x="8719682" y="7032865"/>
              <a:ext cx="1580018" cy="495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9">
              <a:extLst>
                <a:ext uri="{FF2B5EF4-FFF2-40B4-BE49-F238E27FC236}">
                  <a16:creationId xmlns:a16="http://schemas.microsoft.com/office/drawing/2014/main" id="{88F48F16-398E-B147-8B8F-D8132581E56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820000" y="7137981"/>
              <a:ext cx="1724055" cy="360000"/>
            </a:xfrm>
            <a:prstGeom prst="rect">
              <a:avLst/>
            </a:prstGeom>
          </p:spPr>
        </p:pic>
      </p:grpSp>
      <p:grpSp>
        <p:nvGrpSpPr>
          <p:cNvPr id="13" name="Group 12">
            <a:extLst>
              <a:ext uri="{FF2B5EF4-FFF2-40B4-BE49-F238E27FC236}">
                <a16:creationId xmlns:a16="http://schemas.microsoft.com/office/drawing/2014/main" id="{68AE062E-F73A-CB4D-B2D7-EFE50C0A5D33}"/>
              </a:ext>
            </a:extLst>
          </p:cNvPr>
          <p:cNvGrpSpPr/>
          <p:nvPr/>
        </p:nvGrpSpPr>
        <p:grpSpPr>
          <a:xfrm>
            <a:off x="393698" y="349250"/>
            <a:ext cx="9906002" cy="914400"/>
            <a:chOff x="393698" y="349250"/>
            <a:chExt cx="9906002" cy="914400"/>
          </a:xfrm>
        </p:grpSpPr>
        <p:sp>
          <p:nvSpPr>
            <p:cNvPr id="14" name="Rectangle 13">
              <a:extLst>
                <a:ext uri="{FF2B5EF4-FFF2-40B4-BE49-F238E27FC236}">
                  <a16:creationId xmlns:a16="http://schemas.microsoft.com/office/drawing/2014/main" id="{F59941D8-E1A7-5048-813A-2BAB5F18AE09}"/>
                </a:ext>
              </a:extLst>
            </p:cNvPr>
            <p:cNvSpPr/>
            <p:nvPr/>
          </p:nvSpPr>
          <p:spPr>
            <a:xfrm>
              <a:off x="393700" y="349250"/>
              <a:ext cx="9906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AD779F7B-9146-C840-8A5C-26A9977472C8}"/>
                </a:ext>
              </a:extLst>
            </p:cNvPr>
            <p:cNvGrpSpPr/>
            <p:nvPr/>
          </p:nvGrpSpPr>
          <p:grpSpPr>
            <a:xfrm>
              <a:off x="393698" y="349250"/>
              <a:ext cx="9906000" cy="762000"/>
              <a:chOff x="393698" y="501650"/>
              <a:chExt cx="9906000" cy="762000"/>
            </a:xfrm>
          </p:grpSpPr>
          <p:sp>
            <p:nvSpPr>
              <p:cNvPr id="21" name="object 3">
                <a:extLst>
                  <a:ext uri="{FF2B5EF4-FFF2-40B4-BE49-F238E27FC236}">
                    <a16:creationId xmlns:a16="http://schemas.microsoft.com/office/drawing/2014/main" id="{9626DE38-B890-784A-941A-3778B09FA52E}"/>
                  </a:ext>
                </a:extLst>
              </p:cNvPr>
              <p:cNvSpPr/>
              <p:nvPr/>
            </p:nvSpPr>
            <p:spPr>
              <a:xfrm>
                <a:off x="393698" y="501650"/>
                <a:ext cx="4952999" cy="762000"/>
              </a:xfrm>
              <a:custGeom>
                <a:avLst/>
                <a:gdLst/>
                <a:ahLst/>
                <a:cxnLst/>
                <a:rect l="l" t="t" r="r" b="b"/>
                <a:pathLst>
                  <a:path w="3675379" h="701675">
                    <a:moveTo>
                      <a:pt x="0" y="0"/>
                    </a:moveTo>
                    <a:lnTo>
                      <a:pt x="3675354" y="0"/>
                    </a:lnTo>
                    <a:lnTo>
                      <a:pt x="3675354" y="701675"/>
                    </a:lnTo>
                    <a:lnTo>
                      <a:pt x="0" y="701675"/>
                    </a:lnTo>
                    <a:lnTo>
                      <a:pt x="0" y="0"/>
                    </a:lnTo>
                    <a:close/>
                  </a:path>
                </a:pathLst>
              </a:custGeom>
              <a:solidFill>
                <a:srgbClr val="002060"/>
              </a:solidFill>
            </p:spPr>
            <p:txBody>
              <a:bodyPr wrap="square" lIns="0" tIns="0" rIns="0" bIns="144000" rtlCol="0" anchor="ctr" anchorCtr="0"/>
              <a:lstStyle/>
              <a:p>
                <a:pPr marL="36000" algn="ctr">
                  <a:lnSpc>
                    <a:spcPct val="150000"/>
                  </a:lnSpc>
                  <a:spcBef>
                    <a:spcPts val="1200"/>
                  </a:spcBef>
                </a:pPr>
                <a:r>
                  <a:rPr lang="en-GB" sz="2400" spc="-55" dirty="0">
                    <a:solidFill>
                      <a:schemeClr val="bg1"/>
                    </a:solidFill>
                  </a:rPr>
                  <a:t>Cemos Tarfaya Cement Production</a:t>
                </a:r>
                <a:endParaRPr sz="2400" dirty="0">
                  <a:solidFill>
                    <a:schemeClr val="bg1"/>
                  </a:solidFill>
                </a:endParaRPr>
              </a:p>
            </p:txBody>
          </p:sp>
          <p:sp>
            <p:nvSpPr>
              <p:cNvPr id="22" name="object 3">
                <a:extLst>
                  <a:ext uri="{FF2B5EF4-FFF2-40B4-BE49-F238E27FC236}">
                    <a16:creationId xmlns:a16="http://schemas.microsoft.com/office/drawing/2014/main" id="{B94A08D3-4103-F147-B464-E8D17888D37A}"/>
                  </a:ext>
                </a:extLst>
              </p:cNvPr>
              <p:cNvSpPr/>
              <p:nvPr/>
            </p:nvSpPr>
            <p:spPr>
              <a:xfrm>
                <a:off x="5346699" y="501650"/>
                <a:ext cx="4952999" cy="762000"/>
              </a:xfrm>
              <a:custGeom>
                <a:avLst/>
                <a:gdLst/>
                <a:ahLst/>
                <a:cxnLst/>
                <a:rect l="l" t="t" r="r" b="b"/>
                <a:pathLst>
                  <a:path w="3675379" h="701675">
                    <a:moveTo>
                      <a:pt x="0" y="0"/>
                    </a:moveTo>
                    <a:lnTo>
                      <a:pt x="3675354" y="0"/>
                    </a:lnTo>
                    <a:lnTo>
                      <a:pt x="3675354" y="701675"/>
                    </a:lnTo>
                    <a:lnTo>
                      <a:pt x="0" y="701675"/>
                    </a:lnTo>
                    <a:lnTo>
                      <a:pt x="0" y="0"/>
                    </a:lnTo>
                    <a:close/>
                  </a:path>
                </a:pathLst>
              </a:custGeom>
              <a:solidFill>
                <a:srgbClr val="477F24"/>
              </a:solidFill>
            </p:spPr>
            <p:txBody>
              <a:bodyPr wrap="square" lIns="0" tIns="0" rIns="0" bIns="144000" rtlCol="0" anchor="ctr" anchorCtr="0"/>
              <a:lstStyle/>
              <a:p>
                <a:pPr marL="36000" algn="ctr">
                  <a:lnSpc>
                    <a:spcPct val="150000"/>
                  </a:lnSpc>
                  <a:spcBef>
                    <a:spcPts val="1200"/>
                  </a:spcBef>
                </a:pPr>
                <a:r>
                  <a:rPr lang="en-GB" sz="2400" spc="-55" dirty="0">
                    <a:solidFill>
                      <a:schemeClr val="bg1"/>
                    </a:solidFill>
                  </a:rPr>
                  <a:t>Cement Sales &amp; EBITDA (€)</a:t>
                </a:r>
                <a:endParaRPr sz="2400" dirty="0">
                  <a:solidFill>
                    <a:schemeClr val="bg1"/>
                  </a:solidFill>
                </a:endParaRPr>
              </a:p>
            </p:txBody>
          </p:sp>
        </p:grpSp>
      </p:grpSp>
    </p:spTree>
    <p:extLst>
      <p:ext uri="{BB962C8B-B14F-4D97-AF65-F5344CB8AC3E}">
        <p14:creationId xmlns:p14="http://schemas.microsoft.com/office/powerpoint/2010/main" val="15838925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7338</TotalTime>
  <Words>2643</Words>
  <Application>Microsoft Macintosh PowerPoint</Application>
  <PresentationFormat>Custom</PresentationFormat>
  <Paragraphs>399</Paragraphs>
  <Slides>23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Markku</dc:creator>
  <cp:lastModifiedBy>Marcus Mangs</cp:lastModifiedBy>
  <cp:revision>722</cp:revision>
  <cp:lastPrinted>2017-10-12T15:44:48Z</cp:lastPrinted>
  <dcterms:created xsi:type="dcterms:W3CDTF">2006-08-16T00:00:00Z</dcterms:created>
  <dcterms:modified xsi:type="dcterms:W3CDTF">2019-03-14T05:32:34Z</dcterms:modified>
</cp:coreProperties>
</file>